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6" r:id="rId2"/>
    <p:sldId id="295" r:id="rId3"/>
    <p:sldId id="317" r:id="rId4"/>
    <p:sldId id="316" r:id="rId5"/>
    <p:sldId id="271" r:id="rId6"/>
    <p:sldId id="311" r:id="rId7"/>
    <p:sldId id="320" r:id="rId8"/>
    <p:sldId id="313" r:id="rId9"/>
    <p:sldId id="312" r:id="rId10"/>
    <p:sldId id="314" r:id="rId11"/>
    <p:sldId id="306" r:id="rId12"/>
    <p:sldId id="319" r:id="rId13"/>
    <p:sldId id="321" r:id="rId14"/>
    <p:sldId id="296" r:id="rId15"/>
    <p:sldId id="299" r:id="rId16"/>
    <p:sldId id="303" r:id="rId17"/>
    <p:sldId id="304" r:id="rId18"/>
    <p:sldId id="305" r:id="rId19"/>
    <p:sldId id="310" r:id="rId20"/>
    <p:sldId id="309" r:id="rId21"/>
    <p:sldId id="308" r:id="rId22"/>
    <p:sldId id="285" r:id="rId23"/>
    <p:sldId id="307" r:id="rId24"/>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87" autoAdjust="0"/>
    <p:restoredTop sz="77575" autoAdjust="0"/>
  </p:normalViewPr>
  <p:slideViewPr>
    <p:cSldViewPr>
      <p:cViewPr>
        <p:scale>
          <a:sx n="50" d="100"/>
          <a:sy n="50" d="100"/>
        </p:scale>
        <p:origin x="-1290" y="-81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My%20Documents\length.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pieChart>
        <c:varyColors val="1"/>
        <c:ser>
          <c:idx val="0"/>
          <c:order val="0"/>
          <c:dLbls>
            <c:txPr>
              <a:bodyPr/>
              <a:lstStyle/>
              <a:p>
                <a:pPr>
                  <a:defRPr sz="2400" baseline="0"/>
                </a:pPr>
                <a:endParaRPr lang="en-US"/>
              </a:p>
            </c:txPr>
            <c:showVal val="1"/>
            <c:showCatName val="1"/>
            <c:showLeaderLines val="1"/>
          </c:dLbls>
          <c:cat>
            <c:strRef>
              <c:f>Sheet1!$A$2:$A$6</c:f>
              <c:strCache>
                <c:ptCount val="5"/>
                <c:pt idx="0">
                  <c:v>wood</c:v>
                </c:pt>
                <c:pt idx="1">
                  <c:v>fiberglass</c:v>
                </c:pt>
                <c:pt idx="2">
                  <c:v>steel</c:v>
                </c:pt>
                <c:pt idx="3">
                  <c:v>aluminum</c:v>
                </c:pt>
                <c:pt idx="4">
                  <c:v>concrete</c:v>
                </c:pt>
              </c:strCache>
            </c:strRef>
          </c:cat>
          <c:val>
            <c:numRef>
              <c:f>Sheet1!$C$2:$C$6</c:f>
              <c:numCache>
                <c:formatCode>0%</c:formatCode>
                <c:ptCount val="5"/>
                <c:pt idx="0">
                  <c:v>0.58288770053475969</c:v>
                </c:pt>
                <c:pt idx="1">
                  <c:v>0.33689839572192648</c:v>
                </c:pt>
                <c:pt idx="2">
                  <c:v>6.4171122994652399E-2</c:v>
                </c:pt>
                <c:pt idx="3">
                  <c:v>1.0695187165775407E-2</c:v>
                </c:pt>
                <c:pt idx="4">
                  <c:v>5.3475935828877124E-3</c:v>
                </c:pt>
              </c:numCache>
            </c:numRef>
          </c:val>
        </c:ser>
        <c:firstSliceAng val="0"/>
      </c:pieChart>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pieChart>
        <c:varyColors val="1"/>
        <c:ser>
          <c:idx val="0"/>
          <c:order val="0"/>
          <c:dLbls>
            <c:txPr>
              <a:bodyPr/>
              <a:lstStyle/>
              <a:p>
                <a:pPr>
                  <a:defRPr sz="1400" baseline="0"/>
                </a:pPr>
                <a:endParaRPr lang="en-US"/>
              </a:p>
            </c:txPr>
            <c:showCatName val="1"/>
            <c:showPercent val="1"/>
            <c:showLeaderLines val="1"/>
          </c:dLbls>
          <c:cat>
            <c:strRef>
              <c:f>Sheet1!$K$8:$K$17</c:f>
              <c:strCache>
                <c:ptCount val="10"/>
                <c:pt idx="0">
                  <c:v>&lt;15'</c:v>
                </c:pt>
                <c:pt idx="1">
                  <c:v>16-30'</c:v>
                </c:pt>
                <c:pt idx="2">
                  <c:v>31-35'</c:v>
                </c:pt>
                <c:pt idx="3">
                  <c:v>36-40'</c:v>
                </c:pt>
                <c:pt idx="4">
                  <c:v>41-45'</c:v>
                </c:pt>
                <c:pt idx="5">
                  <c:v>46-60'</c:v>
                </c:pt>
                <c:pt idx="6">
                  <c:v>61-75'</c:v>
                </c:pt>
                <c:pt idx="7">
                  <c:v>76-100'</c:v>
                </c:pt>
                <c:pt idx="8">
                  <c:v>101-150'</c:v>
                </c:pt>
                <c:pt idx="9">
                  <c:v>151-200'</c:v>
                </c:pt>
              </c:strCache>
            </c:strRef>
          </c:cat>
          <c:val>
            <c:numRef>
              <c:f>Sheet1!$L$8:$L$17</c:f>
              <c:numCache>
                <c:formatCode>General</c:formatCode>
                <c:ptCount val="10"/>
                <c:pt idx="0">
                  <c:v>11</c:v>
                </c:pt>
                <c:pt idx="1">
                  <c:v>87</c:v>
                </c:pt>
                <c:pt idx="2">
                  <c:v>19</c:v>
                </c:pt>
                <c:pt idx="3">
                  <c:v>13</c:v>
                </c:pt>
                <c:pt idx="4">
                  <c:v>3</c:v>
                </c:pt>
                <c:pt idx="5">
                  <c:v>5</c:v>
                </c:pt>
                <c:pt idx="6">
                  <c:v>7</c:v>
                </c:pt>
                <c:pt idx="7">
                  <c:v>5</c:v>
                </c:pt>
                <c:pt idx="8">
                  <c:v>6</c:v>
                </c:pt>
                <c:pt idx="9">
                  <c:v>4</c:v>
                </c:pt>
              </c:numCache>
            </c:numRef>
          </c:val>
        </c:ser>
        <c:firstSliceAng val="0"/>
      </c:pieChart>
    </c:plotArea>
    <c:plotVisOnly val="1"/>
  </c:chart>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65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6688" y="0"/>
            <a:ext cx="3041650" cy="465138"/>
          </a:xfrm>
          <a:prstGeom prst="rect">
            <a:avLst/>
          </a:prstGeom>
        </p:spPr>
        <p:txBody>
          <a:bodyPr vert="horz" lIns="91440" tIns="45720" rIns="91440" bIns="45720" rtlCol="0"/>
          <a:lstStyle>
            <a:lvl1pPr algn="r">
              <a:defRPr sz="1200"/>
            </a:lvl1pPr>
          </a:lstStyle>
          <a:p>
            <a:fld id="{D4C18C13-51DF-44FD-9B9B-71C0EC24E413}" type="datetimeFigureOut">
              <a:rPr lang="en-US" smtClean="0"/>
              <a:pPr/>
              <a:t>11/23/2011</a:t>
            </a:fld>
            <a:endParaRPr lang="en-US"/>
          </a:p>
        </p:txBody>
      </p:sp>
      <p:sp>
        <p:nvSpPr>
          <p:cNvPr id="4" name="Footer Placeholder 3"/>
          <p:cNvSpPr>
            <a:spLocks noGrp="1"/>
          </p:cNvSpPr>
          <p:nvPr>
            <p:ph type="ftr" sz="quarter" idx="2"/>
          </p:nvPr>
        </p:nvSpPr>
        <p:spPr>
          <a:xfrm>
            <a:off x="0" y="8839200"/>
            <a:ext cx="304165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6688" y="8839200"/>
            <a:ext cx="3041650" cy="465138"/>
          </a:xfrm>
          <a:prstGeom prst="rect">
            <a:avLst/>
          </a:prstGeom>
        </p:spPr>
        <p:txBody>
          <a:bodyPr vert="horz" lIns="91440" tIns="45720" rIns="91440" bIns="45720" rtlCol="0" anchor="b"/>
          <a:lstStyle>
            <a:lvl1pPr algn="r">
              <a:defRPr sz="1200"/>
            </a:lvl1pPr>
          </a:lstStyle>
          <a:p>
            <a:fld id="{E2D3D0C5-BEE3-4626-B418-0E098FBE5AB7}"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3" y="0"/>
            <a:ext cx="3041968" cy="465296"/>
          </a:xfrm>
          <a:prstGeom prst="rect">
            <a:avLst/>
          </a:prstGeom>
        </p:spPr>
        <p:txBody>
          <a:bodyPr vert="horz" lIns="93287" tIns="46644" rIns="93287" bIns="46644" rtlCol="0"/>
          <a:lstStyle>
            <a:lvl1pPr algn="r">
              <a:defRPr sz="1200"/>
            </a:lvl1pPr>
          </a:lstStyle>
          <a:p>
            <a:fld id="{413A4090-3CA8-4711-B06E-ED59FEF8FC3C}" type="datetimeFigureOut">
              <a:rPr lang="en-US" smtClean="0"/>
              <a:pPr/>
              <a:t>11/23/2011</a:t>
            </a:fld>
            <a:endParaRPr lang="en-US"/>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7" tIns="46644" rIns="93287" bIns="4664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87" tIns="46644" rIns="93287" bIns="46644" rtlCol="0" anchor="b"/>
          <a:lstStyle>
            <a:lvl1pPr algn="r">
              <a:defRPr sz="1200"/>
            </a:lvl1pPr>
          </a:lstStyle>
          <a:p>
            <a:fld id="{61528D0F-40AF-42B0-99D2-F2AB211C942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61528D0F-40AF-42B0-99D2-F2AB211C942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312DDA57-20EE-424E-B657-C9E6BCF2FE51}" type="slidenum">
              <a:rPr lang="en-US"/>
              <a:pPr/>
              <a:t>10</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baseline="0"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04E31EF3-14CD-4B8F-A1D2-EB108A51C1BE}" type="slidenum">
              <a:rPr lang="en-US"/>
              <a:pPr/>
              <a:t>11</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528D0F-40AF-42B0-99D2-F2AB211C9429}"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1528D0F-40AF-42B0-99D2-F2AB211C9429}"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324A6582-A7DE-408B-A23E-056BD0872E0A}" type="slidenum">
              <a:rPr lang="en-US" smtClean="0"/>
              <a:pPr/>
              <a:t>14</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8237B08E-92BA-4830-B7A5-9D3319A3FE47}" type="slidenum">
              <a:rPr lang="en-US"/>
              <a:pPr/>
              <a:t>15</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EA20EF71-62D1-4C30-B469-C0ED63DAEF87}" type="slidenum">
              <a:rPr lang="en-US"/>
              <a:pPr/>
              <a:t>16</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828C3CF6-3E61-45B9-838A-C502F4CE178D}" type="slidenum">
              <a:rPr lang="en-US"/>
              <a:pPr/>
              <a:t>17</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312DDA57-20EE-424E-B657-C9E6BCF2FE51}" type="slidenum">
              <a:rPr lang="en-US"/>
              <a:pPr/>
              <a:t>18</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baseline="0"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312DDA57-20EE-424E-B657-C9E6BCF2FE51}" type="slidenum">
              <a:rPr lang="en-US"/>
              <a:pPr/>
              <a:t>19</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baseline="0"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1528D0F-40AF-42B0-99D2-F2AB211C9429}"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61528D0F-40AF-42B0-99D2-F2AB211C9429}"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528D0F-40AF-42B0-99D2-F2AB211C9429}"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528D0F-40AF-42B0-99D2-F2AB211C9429}"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5E25A1C2-8FEB-4977-9CF4-67B4822D3010}" type="slidenum">
              <a:rPr lang="en-US"/>
              <a:pPr/>
              <a:t>23</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1528D0F-40AF-42B0-99D2-F2AB211C9429}"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1528D0F-40AF-42B0-99D2-F2AB211C9429}"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61528D0F-40AF-42B0-99D2-F2AB211C9429}"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312DDA57-20EE-424E-B657-C9E6BCF2FE51}" type="slidenum">
              <a:rPr lang="en-US"/>
              <a:pPr/>
              <a:t>6</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baseline="0"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312DDA57-20EE-424E-B657-C9E6BCF2FE51}" type="slidenum">
              <a:rPr lang="en-US"/>
              <a:pPr/>
              <a:t>7</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312DDA57-20EE-424E-B657-C9E6BCF2FE51}" type="slidenum">
              <a:rPr lang="en-US"/>
              <a:pPr/>
              <a:t>8</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baseline="0"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312DDA57-20EE-424E-B657-C9E6BCF2FE51}" type="slidenum">
              <a:rPr lang="en-US"/>
              <a:pPr/>
              <a:t>9</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baseline="0"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00226A-8227-4B82-8449-EBECE737FA0F}" type="datetimeFigureOut">
              <a:rPr lang="en-US" smtClean="0"/>
              <a:pPr/>
              <a:t>11/23/2011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CB8C2-D695-4D25-A64E-776596B8879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00226A-8227-4B82-8449-EBECE737FA0F}" type="datetimeFigureOut">
              <a:rPr lang="en-US" smtClean="0"/>
              <a:pPr/>
              <a:t>11/23/2011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CB8C2-D695-4D25-A64E-776596B8879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00226A-8227-4B82-8449-EBECE737FA0F}" type="datetimeFigureOut">
              <a:rPr lang="en-US" smtClean="0"/>
              <a:pPr/>
              <a:t>11/23/2011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CB8C2-D695-4D25-A64E-776596B8879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00226A-8227-4B82-8449-EBECE737FA0F}" type="datetimeFigureOut">
              <a:rPr lang="en-US" smtClean="0"/>
              <a:pPr/>
              <a:t>11/23/2011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CB8C2-D695-4D25-A64E-776596B8879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00226A-8227-4B82-8449-EBECE737FA0F}" type="datetimeFigureOut">
              <a:rPr lang="en-US" smtClean="0"/>
              <a:pPr/>
              <a:t>11/23/2011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CB8C2-D695-4D25-A64E-776596B8879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00226A-8227-4B82-8449-EBECE737FA0F}" type="datetimeFigureOut">
              <a:rPr lang="en-US" smtClean="0"/>
              <a:pPr/>
              <a:t>11/23/2011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6CB8C2-D695-4D25-A64E-776596B8879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00226A-8227-4B82-8449-EBECE737FA0F}" type="datetimeFigureOut">
              <a:rPr lang="en-US" smtClean="0"/>
              <a:pPr/>
              <a:t>11/23/2011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6CB8C2-D695-4D25-A64E-776596B8879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00226A-8227-4B82-8449-EBECE737FA0F}" type="datetimeFigureOut">
              <a:rPr lang="en-US" smtClean="0"/>
              <a:pPr/>
              <a:t>11/23/2011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6CB8C2-D695-4D25-A64E-776596B8879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00226A-8227-4B82-8449-EBECE737FA0F}" type="datetimeFigureOut">
              <a:rPr lang="en-US" smtClean="0"/>
              <a:pPr/>
              <a:t>11/23/2011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6CB8C2-D695-4D25-A64E-776596B8879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00226A-8227-4B82-8449-EBECE737FA0F}" type="datetimeFigureOut">
              <a:rPr lang="en-US" smtClean="0"/>
              <a:pPr/>
              <a:t>11/23/2011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6CB8C2-D695-4D25-A64E-776596B8879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00226A-8227-4B82-8449-EBECE737FA0F}" type="datetimeFigureOut">
              <a:rPr lang="en-US" smtClean="0"/>
              <a:pPr/>
              <a:t>11/23/2011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6CB8C2-D695-4D25-A64E-776596B8879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00226A-8227-4B82-8449-EBECE737FA0F}" type="datetimeFigureOut">
              <a:rPr lang="en-US" smtClean="0"/>
              <a:pPr/>
              <a:t>11/23/2011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6CB8C2-D695-4D25-A64E-776596B8879E}"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5"/>
          <p:cNvPicPr>
            <a:picLocks noChangeAspect="1" noChangeArrowheads="1"/>
          </p:cNvPicPr>
          <p:nvPr/>
        </p:nvPicPr>
        <p:blipFill>
          <a:blip r:embed="rId3" cstate="screen"/>
          <a:srcRect/>
          <a:stretch>
            <a:fillRect/>
          </a:stretch>
        </p:blipFill>
        <p:spPr bwMode="auto">
          <a:xfrm>
            <a:off x="0" y="0"/>
            <a:ext cx="9144000" cy="6858000"/>
          </a:xfrm>
          <a:prstGeom prst="rect">
            <a:avLst/>
          </a:prstGeom>
          <a:noFill/>
        </p:spPr>
      </p:pic>
      <p:pic>
        <p:nvPicPr>
          <p:cNvPr id="5" name="Picture 5"/>
          <p:cNvPicPr>
            <a:picLocks noChangeAspect="1" noChangeArrowheads="1"/>
          </p:cNvPicPr>
          <p:nvPr/>
        </p:nvPicPr>
        <p:blipFill>
          <a:blip r:embed="rId4" cstate="screen"/>
          <a:stretch>
            <a:fillRect/>
          </a:stretch>
        </p:blipFill>
        <p:spPr bwMode="auto">
          <a:xfrm>
            <a:off x="-1870" y="0"/>
            <a:ext cx="9147741" cy="6858000"/>
          </a:xfrm>
          <a:prstGeom prst="rect">
            <a:avLst/>
          </a:prstGeom>
          <a:noFill/>
        </p:spPr>
      </p:pic>
      <p:sp>
        <p:nvSpPr>
          <p:cNvPr id="6" name="Rectangle 2"/>
          <p:cNvSpPr txBox="1">
            <a:spLocks noChangeArrowheads="1"/>
          </p:cNvSpPr>
          <p:nvPr/>
        </p:nvSpPr>
        <p:spPr>
          <a:xfrm>
            <a:off x="838200" y="381000"/>
            <a:ext cx="8001000" cy="16002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accent6">
                    <a:lumMod val="60000"/>
                    <a:lumOff val="40000"/>
                  </a:schemeClr>
                </a:solidFill>
                <a:effectLst>
                  <a:outerShdw blurRad="38100" dist="38100" dir="2700000" algn="tl">
                    <a:srgbClr val="000000"/>
                  </a:outerShdw>
                </a:effectLst>
                <a:uLnTx/>
                <a:uFillTx/>
                <a:latin typeface="Arial" charset="0"/>
                <a:ea typeface="+mj-ea"/>
                <a:cs typeface="+mj-cs"/>
              </a:rPr>
              <a:t>Washington’s DERELICT VESSEL </a:t>
            </a:r>
            <a:br>
              <a:rPr kumimoji="0" lang="en-US" sz="3600" b="1" i="0" u="none" strike="noStrike" kern="1200" cap="none" spc="0" normalizeH="0" baseline="0" noProof="0" dirty="0" smtClean="0">
                <a:ln>
                  <a:noFill/>
                </a:ln>
                <a:solidFill>
                  <a:schemeClr val="accent6">
                    <a:lumMod val="60000"/>
                    <a:lumOff val="40000"/>
                  </a:schemeClr>
                </a:solidFill>
                <a:effectLst>
                  <a:outerShdw blurRad="38100" dist="38100" dir="2700000" algn="tl">
                    <a:srgbClr val="000000"/>
                  </a:outerShdw>
                </a:effectLst>
                <a:uLnTx/>
                <a:uFillTx/>
                <a:latin typeface="Arial" charset="0"/>
                <a:ea typeface="+mj-ea"/>
                <a:cs typeface="+mj-cs"/>
              </a:rPr>
            </a:br>
            <a:r>
              <a:rPr kumimoji="0" lang="en-US" sz="3600" b="1" i="0" u="none" strike="noStrike" kern="1200" cap="none" spc="0" normalizeH="0" baseline="0" noProof="0" dirty="0" smtClean="0">
                <a:ln>
                  <a:noFill/>
                </a:ln>
                <a:solidFill>
                  <a:schemeClr val="accent6">
                    <a:lumMod val="60000"/>
                    <a:lumOff val="40000"/>
                  </a:schemeClr>
                </a:solidFill>
                <a:effectLst>
                  <a:outerShdw blurRad="38100" dist="38100" dir="2700000" algn="tl">
                    <a:srgbClr val="000000"/>
                  </a:outerShdw>
                </a:effectLst>
                <a:uLnTx/>
                <a:uFillTx/>
                <a:latin typeface="Arial" charset="0"/>
                <a:ea typeface="+mj-ea"/>
                <a:cs typeface="+mj-cs"/>
              </a:rPr>
              <a:t>REMOVAL PROGRAM</a:t>
            </a:r>
            <a:br>
              <a:rPr kumimoji="0" lang="en-US" sz="3600" b="1" i="0" u="none" strike="noStrike" kern="1200" cap="none" spc="0" normalizeH="0" baseline="0" noProof="0" dirty="0" smtClean="0">
                <a:ln>
                  <a:noFill/>
                </a:ln>
                <a:solidFill>
                  <a:schemeClr val="accent6">
                    <a:lumMod val="60000"/>
                    <a:lumOff val="40000"/>
                  </a:schemeClr>
                </a:solidFill>
                <a:effectLst>
                  <a:outerShdw blurRad="38100" dist="38100" dir="2700000" algn="tl">
                    <a:srgbClr val="000000"/>
                  </a:outerShdw>
                </a:effectLst>
                <a:uLnTx/>
                <a:uFillTx/>
                <a:latin typeface="Arial" charset="0"/>
                <a:ea typeface="+mj-ea"/>
                <a:cs typeface="+mj-cs"/>
              </a:rPr>
            </a:br>
            <a:r>
              <a:rPr kumimoji="0" lang="en-US" sz="2400" b="1" i="0" u="none" strike="noStrike" kern="1200" cap="none" spc="0" normalizeH="0" baseline="0" noProof="0" dirty="0" smtClean="0">
                <a:ln>
                  <a:noFill/>
                </a:ln>
                <a:solidFill>
                  <a:schemeClr val="accent6">
                    <a:lumMod val="60000"/>
                    <a:lumOff val="40000"/>
                  </a:schemeClr>
                </a:solidFill>
                <a:effectLst>
                  <a:outerShdw blurRad="38100" dist="38100" dir="2700000" algn="tl">
                    <a:srgbClr val="000000"/>
                  </a:outerShdw>
                </a:effectLst>
                <a:uLnTx/>
                <a:uFillTx/>
                <a:latin typeface="Arial" charset="0"/>
                <a:ea typeface="+mj-ea"/>
                <a:cs typeface="+mj-cs"/>
              </a:rPr>
              <a:t>November 2011</a:t>
            </a:r>
            <a:endParaRPr kumimoji="0" lang="en-US" sz="2400" b="1" i="0" u="none" strike="noStrike" kern="1200" cap="none" spc="0" normalizeH="0" baseline="0" noProof="0" dirty="0" smtClean="0">
              <a:ln>
                <a:noFill/>
              </a:ln>
              <a:solidFill>
                <a:schemeClr val="accent6">
                  <a:lumMod val="60000"/>
                  <a:lumOff val="40000"/>
                </a:schemeClr>
              </a:solidFill>
              <a:effectLst>
                <a:outerShdw blurRad="38100" dist="38100" dir="2700000" algn="tl">
                  <a:srgbClr val="000000"/>
                </a:outerShdw>
              </a:effectLst>
              <a:uLnTx/>
              <a:uFillTx/>
              <a:latin typeface="Trebuchet MS" pitchFamily="34" charset="0"/>
              <a:ea typeface="+mj-ea"/>
              <a:cs typeface="+mj-cs"/>
            </a:endParaRPr>
          </a:p>
        </p:txBody>
      </p:sp>
      <p:sp>
        <p:nvSpPr>
          <p:cNvPr id="7" name="Rectangle 6"/>
          <p:cNvSpPr>
            <a:spLocks noChangeArrowheads="1"/>
          </p:cNvSpPr>
          <p:nvPr/>
        </p:nvSpPr>
        <p:spPr bwMode="auto">
          <a:xfrm>
            <a:off x="1828800" y="1519238"/>
            <a:ext cx="9144000" cy="0"/>
          </a:xfrm>
          <a:prstGeom prst="rect">
            <a:avLst/>
          </a:prstGeom>
          <a:noFill/>
          <a:ln w="9525">
            <a:noFill/>
            <a:miter lim="800000"/>
            <a:headEnd/>
            <a:tailEnd/>
          </a:ln>
          <a:effectLst/>
        </p:spPr>
        <p:txBody>
          <a:bodyPr>
            <a:spAutoFit/>
          </a:bodyPr>
          <a:lstStyle/>
          <a:p>
            <a:endParaRPr lang="en-US"/>
          </a:p>
        </p:txBody>
      </p:sp>
      <p:sp>
        <p:nvSpPr>
          <p:cNvPr id="9" name="Text Box 11"/>
          <p:cNvSpPr txBox="1">
            <a:spLocks noChangeArrowheads="1"/>
          </p:cNvSpPr>
          <p:nvPr/>
        </p:nvSpPr>
        <p:spPr bwMode="auto">
          <a:xfrm>
            <a:off x="228600" y="4572000"/>
            <a:ext cx="34290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10" name="Text Box 12"/>
          <p:cNvSpPr txBox="1">
            <a:spLocks noChangeArrowheads="1"/>
          </p:cNvSpPr>
          <p:nvPr/>
        </p:nvSpPr>
        <p:spPr bwMode="auto">
          <a:xfrm>
            <a:off x="0" y="4267200"/>
            <a:ext cx="2362200" cy="457200"/>
          </a:xfrm>
          <a:prstGeom prst="rect">
            <a:avLst/>
          </a:prstGeom>
          <a:noFill/>
          <a:ln w="9525">
            <a:noFill/>
            <a:miter lim="800000"/>
            <a:headEnd/>
            <a:tailEnd/>
          </a:ln>
          <a:effectLst/>
        </p:spPr>
        <p:txBody>
          <a:bodyPr>
            <a:spAutoFit/>
          </a:bodyPr>
          <a:lstStyle/>
          <a:p>
            <a:pPr>
              <a:spcBef>
                <a:spcPct val="50000"/>
              </a:spcBef>
            </a:pPr>
            <a:endParaRPr lang="en-US"/>
          </a:p>
        </p:txBody>
      </p:sp>
      <p:pic>
        <p:nvPicPr>
          <p:cNvPr id="11" name="Picture 13" descr="CENT_DNRlogo nobckgrnd"/>
          <p:cNvPicPr>
            <a:picLocks noChangeAspect="1" noChangeArrowheads="1"/>
          </p:cNvPicPr>
          <p:nvPr/>
        </p:nvPicPr>
        <p:blipFill>
          <a:blip r:embed="rId5" cstate="screen"/>
          <a:srcRect/>
          <a:stretch>
            <a:fillRect/>
          </a:stretch>
        </p:blipFill>
        <p:spPr bwMode="auto">
          <a:xfrm>
            <a:off x="457200" y="5105400"/>
            <a:ext cx="2595563" cy="1268413"/>
          </a:xfrm>
          <a:prstGeom prst="rect">
            <a:avLst/>
          </a:prstGeom>
          <a:noFill/>
        </p:spPr>
      </p:pic>
      <p:pic>
        <p:nvPicPr>
          <p:cNvPr id="12" name="Picture 14" descr="DSC00375"/>
          <p:cNvPicPr>
            <a:picLocks noChangeAspect="1" noChangeArrowheads="1"/>
          </p:cNvPicPr>
          <p:nvPr/>
        </p:nvPicPr>
        <p:blipFill>
          <a:blip r:embed="rId6" cstate="screen"/>
          <a:stretch>
            <a:fillRect/>
          </a:stretch>
        </p:blipFill>
        <p:spPr bwMode="auto">
          <a:xfrm>
            <a:off x="7315200" y="4095750"/>
            <a:ext cx="1701800" cy="1276350"/>
          </a:xfrm>
          <a:prstGeom prst="rect">
            <a:avLst/>
          </a:prstGeom>
          <a:noFill/>
          <a:ln w="9525">
            <a:solidFill>
              <a:schemeClr val="bg1"/>
            </a:solidFill>
            <a:miter lim="800000"/>
            <a:headEnd/>
            <a:tailEnd/>
          </a:ln>
        </p:spPr>
      </p:pic>
      <p:pic>
        <p:nvPicPr>
          <p:cNvPr id="13" name="Picture 16" descr="DSCN0974"/>
          <p:cNvPicPr>
            <a:picLocks noChangeAspect="1" noChangeArrowheads="1"/>
          </p:cNvPicPr>
          <p:nvPr/>
        </p:nvPicPr>
        <p:blipFill>
          <a:blip r:embed="rId7" cstate="screen"/>
          <a:stretch>
            <a:fillRect/>
          </a:stretch>
        </p:blipFill>
        <p:spPr bwMode="auto">
          <a:xfrm>
            <a:off x="3496733" y="3810000"/>
            <a:ext cx="2531533" cy="1898650"/>
          </a:xfrm>
          <a:prstGeom prst="rect">
            <a:avLst/>
          </a:prstGeom>
          <a:noFill/>
          <a:ln w="9525">
            <a:solidFill>
              <a:schemeClr val="bg1"/>
            </a:solidFill>
            <a:miter lim="800000"/>
            <a:headEnd/>
            <a:tailEnd/>
          </a:ln>
        </p:spPr>
      </p:pic>
      <p:pic>
        <p:nvPicPr>
          <p:cNvPr id="8" name="Picture 7"/>
          <p:cNvPicPr>
            <a:picLocks noChangeAspect="1" noChangeArrowheads="1"/>
          </p:cNvPicPr>
          <p:nvPr/>
        </p:nvPicPr>
        <p:blipFill>
          <a:blip r:embed="rId8" cstate="screen"/>
          <a:stretch>
            <a:fillRect/>
          </a:stretch>
        </p:blipFill>
        <p:spPr bwMode="auto">
          <a:xfrm>
            <a:off x="5862061" y="5186548"/>
            <a:ext cx="2062739" cy="1375159"/>
          </a:xfrm>
          <a:prstGeom prst="rect">
            <a:avLst/>
          </a:prstGeom>
          <a:noFill/>
          <a:ln w="12700">
            <a:solidFill>
              <a:schemeClr val="bg1"/>
            </a:solid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pPr eaLnBrk="1" hangingPunct="1"/>
            <a:r>
              <a:rPr lang="en-US" dirty="0" smtClean="0">
                <a:solidFill>
                  <a:srgbClr val="FFCC66"/>
                </a:solidFill>
                <a:latin typeface="Arial Black" pitchFamily="34" charset="0"/>
              </a:rPr>
              <a:t>Title &amp; Registration for Tribal Members</a:t>
            </a:r>
          </a:p>
        </p:txBody>
      </p:sp>
      <p:sp>
        <p:nvSpPr>
          <p:cNvPr id="11267" name="Rectangle 3"/>
          <p:cNvSpPr>
            <a:spLocks noGrp="1" noChangeArrowheads="1"/>
          </p:cNvSpPr>
          <p:nvPr>
            <p:ph type="body" idx="1"/>
          </p:nvPr>
        </p:nvSpPr>
        <p:spPr>
          <a:xfrm>
            <a:off x="457200" y="1524000"/>
            <a:ext cx="8229600" cy="4525963"/>
          </a:xfrm>
        </p:spPr>
        <p:txBody>
          <a:bodyPr>
            <a:normAutofit/>
          </a:bodyPr>
          <a:lstStyle/>
          <a:p>
            <a:r>
              <a:rPr lang="en-US" sz="2800" dirty="0" smtClean="0"/>
              <a:t>Vessels belonging to Tribal Members are often registered with their Tribe </a:t>
            </a:r>
          </a:p>
          <a:p>
            <a:r>
              <a:rPr lang="en-US" sz="2800" dirty="0" smtClean="0"/>
              <a:t>WN number ending in three letters. Display a Washington Registration Sticker</a:t>
            </a:r>
          </a:p>
          <a:p>
            <a:pPr eaLnBrk="1" hangingPunct="1">
              <a:buNone/>
            </a:pPr>
            <a:r>
              <a:rPr lang="en-US" sz="2800" dirty="0" smtClean="0"/>
              <a:t> </a:t>
            </a:r>
          </a:p>
        </p:txBody>
      </p:sp>
      <p:pic>
        <p:nvPicPr>
          <p:cNvPr id="3074" name="Picture 2"/>
          <p:cNvPicPr>
            <a:picLocks noChangeAspect="1" noChangeArrowheads="1"/>
          </p:cNvPicPr>
          <p:nvPr/>
        </p:nvPicPr>
        <p:blipFill>
          <a:blip r:embed="rId3" cstate="screen"/>
          <a:stretch>
            <a:fillRect/>
          </a:stretch>
        </p:blipFill>
        <p:spPr bwMode="auto">
          <a:xfrm>
            <a:off x="2349500" y="3505200"/>
            <a:ext cx="4178300" cy="3133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mtClean="0">
                <a:solidFill>
                  <a:srgbClr val="FFCC66"/>
                </a:solidFill>
                <a:latin typeface="Arial Black" pitchFamily="34" charset="0"/>
              </a:rPr>
              <a:t>Tips for Investigating</a:t>
            </a:r>
          </a:p>
        </p:txBody>
      </p:sp>
      <p:sp>
        <p:nvSpPr>
          <p:cNvPr id="12291" name="Rectangle 3"/>
          <p:cNvSpPr>
            <a:spLocks noGrp="1" noChangeArrowheads="1"/>
          </p:cNvSpPr>
          <p:nvPr>
            <p:ph type="body" idx="1"/>
          </p:nvPr>
        </p:nvSpPr>
        <p:spPr/>
        <p:txBody>
          <a:bodyPr/>
          <a:lstStyle/>
          <a:p>
            <a:pPr eaLnBrk="1" hangingPunct="1"/>
            <a:r>
              <a:rPr lang="en-US" sz="2800" dirty="0" smtClean="0"/>
              <a:t>Record the WN #, the year the vessel was last registered, and the vessel registration decal number (including any pre-imprinted letters).  The decal number can be used to look up the vessel if you have the year of the registration sticker. </a:t>
            </a:r>
          </a:p>
          <a:p>
            <a:pPr eaLnBrk="1" hangingPunct="1"/>
            <a:r>
              <a:rPr lang="en-US" sz="2800" dirty="0" smtClean="0"/>
              <a:t>Look for a hull ID number</a:t>
            </a:r>
          </a:p>
          <a:p>
            <a:pPr eaLnBrk="1" hangingPunct="1"/>
            <a:endParaRPr lang="en-US" sz="2800" dirty="0" smtClean="0">
              <a:solidFill>
                <a:schemeClr val="bg1"/>
              </a:solidFill>
            </a:endParaRPr>
          </a:p>
        </p:txBody>
      </p:sp>
      <p:pic>
        <p:nvPicPr>
          <p:cNvPr id="4" name="Picture 10" descr="42"/>
          <p:cNvPicPr>
            <a:picLocks noChangeAspect="1" noChangeArrowheads="1"/>
          </p:cNvPicPr>
          <p:nvPr/>
        </p:nvPicPr>
        <p:blipFill>
          <a:blip r:embed="rId3" cstate="screen"/>
          <a:srcRect/>
          <a:stretch>
            <a:fillRect/>
          </a:stretch>
        </p:blipFill>
        <p:spPr bwMode="auto">
          <a:xfrm>
            <a:off x="5334000" y="3886200"/>
            <a:ext cx="3124200" cy="2644482"/>
          </a:xfrm>
          <a:prstGeom prst="rect">
            <a:avLst/>
          </a:prstGeom>
          <a:noFill/>
          <a:ln w="9525">
            <a:noFill/>
            <a:miter lim="800000"/>
            <a:headEnd/>
            <a:tailEnd/>
          </a:ln>
        </p:spPr>
      </p:pic>
      <p:pic>
        <p:nvPicPr>
          <p:cNvPr id="5" name="Picture 4" descr="Derelict  2.jpg"/>
          <p:cNvPicPr>
            <a:picLocks noChangeAspect="1"/>
          </p:cNvPicPr>
          <p:nvPr/>
        </p:nvPicPr>
        <p:blipFill>
          <a:blip r:embed="rId4" cstate="screen"/>
          <a:stretch>
            <a:fillRect/>
          </a:stretch>
        </p:blipFill>
        <p:spPr>
          <a:xfrm>
            <a:off x="990600" y="4419600"/>
            <a:ext cx="2844800" cy="2133600"/>
          </a:xfrm>
          <a:prstGeom prst="rect">
            <a:avLst/>
          </a:prstGeom>
        </p:spPr>
      </p:pic>
      <p:sp>
        <p:nvSpPr>
          <p:cNvPr id="6" name="Oval 5"/>
          <p:cNvSpPr/>
          <p:nvPr/>
        </p:nvSpPr>
        <p:spPr>
          <a:xfrm>
            <a:off x="990600" y="4343400"/>
            <a:ext cx="1752600" cy="609600"/>
          </a:xfrm>
          <a:prstGeom prst="ellipse">
            <a:avLst/>
          </a:prstGeom>
          <a:no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solidFill>
                  <a:srgbClr val="FFC000"/>
                </a:solidFill>
              </a:rPr>
              <a:t>Finding the Owner</a:t>
            </a:r>
            <a:endParaRPr lang="en-US" b="1" dirty="0">
              <a:solidFill>
                <a:srgbClr val="FFC000"/>
              </a:solidFill>
            </a:endParaRPr>
          </a:p>
        </p:txBody>
      </p:sp>
      <p:sp>
        <p:nvSpPr>
          <p:cNvPr id="5" name="TextBox 4"/>
          <p:cNvSpPr txBox="1"/>
          <p:nvPr/>
        </p:nvSpPr>
        <p:spPr>
          <a:xfrm>
            <a:off x="609600" y="990600"/>
            <a:ext cx="8153400" cy="6740307"/>
          </a:xfrm>
          <a:prstGeom prst="rect">
            <a:avLst/>
          </a:prstGeom>
          <a:noFill/>
        </p:spPr>
        <p:txBody>
          <a:bodyPr wrap="square" rtlCol="0">
            <a:spAutoFit/>
          </a:bodyPr>
          <a:lstStyle/>
          <a:p>
            <a:pPr>
              <a:buFont typeface="Arial" pitchFamily="34" charset="0"/>
              <a:buChar char="•"/>
            </a:pPr>
            <a:r>
              <a:rPr lang="en-US" sz="3600" dirty="0" smtClean="0"/>
              <a:t> Department of Licensing Records</a:t>
            </a:r>
          </a:p>
          <a:p>
            <a:pPr algn="r">
              <a:buFont typeface="Arial" pitchFamily="34" charset="0"/>
              <a:buChar char="•"/>
            </a:pPr>
            <a:r>
              <a:rPr lang="en-US" sz="3600" dirty="0" smtClean="0"/>
              <a:t> File a police report for abandonment under RCW 79.100.110</a:t>
            </a:r>
          </a:p>
          <a:p>
            <a:pPr>
              <a:buFont typeface="Arial" pitchFamily="34" charset="0"/>
              <a:buChar char="•"/>
            </a:pPr>
            <a:r>
              <a:rPr lang="en-US" sz="3600" dirty="0" smtClean="0"/>
              <a:t> US Coast Guard</a:t>
            </a:r>
          </a:p>
          <a:p>
            <a:pPr lvl="1">
              <a:buFont typeface="Arial" pitchFamily="34" charset="0"/>
              <a:buChar char="•"/>
            </a:pPr>
            <a:r>
              <a:rPr lang="en-US" sz="3600" dirty="0" smtClean="0"/>
              <a:t>National Vessel Documentation Center</a:t>
            </a:r>
          </a:p>
          <a:p>
            <a:pPr>
              <a:buFont typeface="Arial" pitchFamily="34" charset="0"/>
              <a:buChar char="•"/>
            </a:pPr>
            <a:r>
              <a:rPr lang="en-US" sz="3600" dirty="0" smtClean="0"/>
              <a:t> Online Search Engines</a:t>
            </a:r>
          </a:p>
          <a:p>
            <a:pPr lvl="1">
              <a:buFont typeface="Arial" pitchFamily="34" charset="0"/>
              <a:buChar char="•"/>
            </a:pPr>
            <a:r>
              <a:rPr lang="en-US" sz="3600" dirty="0" smtClean="0"/>
              <a:t> www.pipl.com</a:t>
            </a:r>
          </a:p>
          <a:p>
            <a:pPr lvl="1">
              <a:buFont typeface="Arial" pitchFamily="34" charset="0"/>
              <a:buChar char="•"/>
            </a:pPr>
            <a:r>
              <a:rPr lang="en-US" sz="3600" dirty="0" smtClean="0"/>
              <a:t> www.spokeo.com</a:t>
            </a:r>
          </a:p>
          <a:p>
            <a:pPr lvl="1">
              <a:buFont typeface="Arial" pitchFamily="34" charset="0"/>
              <a:buChar char="•"/>
            </a:pPr>
            <a:r>
              <a:rPr lang="en-US" sz="3600" dirty="0" smtClean="0"/>
              <a:t> Washington Courts</a:t>
            </a:r>
          </a:p>
          <a:p>
            <a:pPr lvl="1">
              <a:buFont typeface="Arial" pitchFamily="34" charset="0"/>
              <a:buChar char="•"/>
            </a:pPr>
            <a:r>
              <a:rPr lang="en-US" sz="3600" dirty="0" smtClean="0"/>
              <a:t> Dept of Corrections “Find an Offender”</a:t>
            </a:r>
          </a:p>
          <a:p>
            <a:pPr lvl="1">
              <a:buFont typeface="Arial" pitchFamily="34" charset="0"/>
              <a:buChar char="•"/>
            </a:pPr>
            <a:endParaRPr lang="en-US" sz="3600" dirty="0" smtClean="0"/>
          </a:p>
          <a:p>
            <a:pPr lvl="1">
              <a:buFont typeface="Arial" pitchFamily="34" charset="0"/>
              <a:buChar char="•"/>
            </a:pPr>
            <a:endParaRPr lang="en-US" dirty="0" smtClean="0"/>
          </a:p>
          <a:p>
            <a:pPr>
              <a:buFont typeface="Arial" pitchFamily="34" charset="0"/>
              <a:buChar char="•"/>
            </a:pPr>
            <a:endParaRPr lang="en-US" dirty="0" smtClean="0"/>
          </a:p>
        </p:txBody>
      </p:sp>
      <p:pic>
        <p:nvPicPr>
          <p:cNvPr id="7" name="Content Placeholder 6" descr="IMG_1858.JPG"/>
          <p:cNvPicPr>
            <a:picLocks noGrp="1" noChangeAspect="1"/>
          </p:cNvPicPr>
          <p:nvPr>
            <p:ph idx="1"/>
          </p:nvPr>
        </p:nvPicPr>
        <p:blipFill>
          <a:blip r:embed="rId3" cstate="screen"/>
          <a:stretch>
            <a:fillRect/>
          </a:stretch>
        </p:blipFill>
        <p:spPr>
          <a:xfrm>
            <a:off x="5867400" y="3952081"/>
            <a:ext cx="2819400" cy="187960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Disposing of the Boat</a:t>
            </a:r>
            <a:endParaRPr lang="en-US" dirty="0">
              <a:solidFill>
                <a:srgbClr val="FFC000"/>
              </a:solidFill>
            </a:endParaRPr>
          </a:p>
        </p:txBody>
      </p:sp>
      <p:pic>
        <p:nvPicPr>
          <p:cNvPr id="4" name="Content Placeholder 3" descr="IMG_3380.JPG"/>
          <p:cNvPicPr>
            <a:picLocks noGrp="1" noChangeAspect="1"/>
          </p:cNvPicPr>
          <p:nvPr>
            <p:ph idx="1"/>
          </p:nvPr>
        </p:nvPicPr>
        <p:blipFill>
          <a:blip r:embed="rId3" cstate="screen"/>
          <a:stretch>
            <a:fillRect/>
          </a:stretch>
        </p:blipFill>
        <p:spPr>
          <a:xfrm>
            <a:off x="5212556" y="4237037"/>
            <a:ext cx="3931444" cy="2620963"/>
          </a:xfrm>
        </p:spPr>
      </p:pic>
      <p:sp>
        <p:nvSpPr>
          <p:cNvPr id="5" name="TextBox 4"/>
          <p:cNvSpPr txBox="1"/>
          <p:nvPr/>
        </p:nvSpPr>
        <p:spPr>
          <a:xfrm>
            <a:off x="304800" y="1295400"/>
            <a:ext cx="4648200" cy="4832092"/>
          </a:xfrm>
          <a:prstGeom prst="rect">
            <a:avLst/>
          </a:prstGeom>
          <a:noFill/>
        </p:spPr>
        <p:txBody>
          <a:bodyPr wrap="square" rtlCol="0">
            <a:spAutoFit/>
          </a:bodyPr>
          <a:lstStyle/>
          <a:p>
            <a:pPr>
              <a:buFont typeface="Arial" pitchFamily="34" charset="0"/>
              <a:buChar char="•"/>
            </a:pPr>
            <a:endParaRPr lang="en-US" sz="2400" dirty="0" smtClean="0"/>
          </a:p>
          <a:p>
            <a:r>
              <a:rPr lang="en-US" sz="3200" dirty="0" smtClean="0"/>
              <a:t>Authorities for Disposal:</a:t>
            </a:r>
          </a:p>
          <a:p>
            <a:pPr>
              <a:buFont typeface="Arial" pitchFamily="34" charset="0"/>
              <a:buChar char="•"/>
            </a:pPr>
            <a:r>
              <a:rPr lang="en-US" sz="2400" dirty="0" smtClean="0"/>
              <a:t>Abandoned Vessels </a:t>
            </a:r>
            <a:r>
              <a:rPr lang="en-US" dirty="0" smtClean="0"/>
              <a:t>WAC 308-93-275 </a:t>
            </a:r>
          </a:p>
          <a:p>
            <a:pPr lvl="1">
              <a:buFont typeface="Arial" pitchFamily="34" charset="0"/>
              <a:buChar char="•"/>
            </a:pPr>
            <a:r>
              <a:rPr lang="en-US" sz="2400" dirty="0" smtClean="0"/>
              <a:t>Private Moorage Facilities </a:t>
            </a:r>
          </a:p>
          <a:p>
            <a:pPr lvl="2">
              <a:buFont typeface="Arial" pitchFamily="34" charset="0"/>
              <a:buChar char="•"/>
            </a:pPr>
            <a:r>
              <a:rPr lang="en-US" sz="2400" dirty="0" smtClean="0"/>
              <a:t>RCW 88.26</a:t>
            </a:r>
          </a:p>
          <a:p>
            <a:pPr lvl="1">
              <a:buFont typeface="Arial" pitchFamily="34" charset="0"/>
              <a:buChar char="•"/>
            </a:pPr>
            <a:r>
              <a:rPr lang="en-US" sz="2400" dirty="0" smtClean="0"/>
              <a:t>Port Moorage Facilities </a:t>
            </a:r>
          </a:p>
          <a:p>
            <a:pPr lvl="2">
              <a:buFont typeface="Arial" pitchFamily="34" charset="0"/>
              <a:buChar char="•"/>
            </a:pPr>
            <a:r>
              <a:rPr lang="en-US" sz="2400" dirty="0" smtClean="0"/>
              <a:t>RCW 53.08</a:t>
            </a:r>
          </a:p>
          <a:p>
            <a:pPr lvl="1">
              <a:buFont typeface="Arial" pitchFamily="34" charset="0"/>
              <a:buChar char="•"/>
            </a:pPr>
            <a:r>
              <a:rPr lang="en-US" sz="2400" dirty="0" smtClean="0"/>
              <a:t>Derelict Vessel Act </a:t>
            </a:r>
          </a:p>
          <a:p>
            <a:pPr lvl="2">
              <a:buFont typeface="Arial" pitchFamily="34" charset="0"/>
              <a:buChar char="•"/>
            </a:pPr>
            <a:r>
              <a:rPr lang="en-US" sz="2400" dirty="0" smtClean="0"/>
              <a:t>RCW 79.100</a:t>
            </a:r>
          </a:p>
          <a:p>
            <a:pPr lvl="1">
              <a:buFont typeface="Arial" pitchFamily="34" charset="0"/>
              <a:buChar char="•"/>
            </a:pPr>
            <a:r>
              <a:rPr lang="en-US" sz="2400" dirty="0" smtClean="0"/>
              <a:t>Lost &amp; Found Property Laws</a:t>
            </a:r>
          </a:p>
          <a:p>
            <a:pPr lvl="1">
              <a:buFont typeface="Arial" pitchFamily="34" charset="0"/>
              <a:buChar char="•"/>
            </a:pPr>
            <a:r>
              <a:rPr lang="en-US" sz="2400" dirty="0" smtClean="0"/>
              <a:t>Abandoned Property Laws</a:t>
            </a:r>
          </a:p>
          <a:p>
            <a:pPr>
              <a:buFont typeface="Arial" pitchFamily="34" charset="0"/>
              <a:buChar char="•"/>
            </a:pPr>
            <a:endParaRPr lang="en-US" dirty="0" smtClean="0"/>
          </a:p>
          <a:p>
            <a:pPr>
              <a:buFont typeface="Arial" pitchFamily="34" charset="0"/>
              <a:buChar char="•"/>
            </a:pPr>
            <a:endParaRPr lang="en-US" dirty="0"/>
          </a:p>
        </p:txBody>
      </p:sp>
      <p:sp>
        <p:nvSpPr>
          <p:cNvPr id="6" name="TextBox 5"/>
          <p:cNvSpPr txBox="1"/>
          <p:nvPr/>
        </p:nvSpPr>
        <p:spPr>
          <a:xfrm>
            <a:off x="5105400" y="1660029"/>
            <a:ext cx="4038600" cy="1969770"/>
          </a:xfrm>
          <a:prstGeom prst="rect">
            <a:avLst/>
          </a:prstGeom>
          <a:noFill/>
        </p:spPr>
        <p:txBody>
          <a:bodyPr wrap="square" rtlCol="0">
            <a:spAutoFit/>
          </a:bodyPr>
          <a:lstStyle/>
          <a:p>
            <a:r>
              <a:rPr lang="en-US" sz="3200" dirty="0" smtClean="0"/>
              <a:t>Methods of Disposal:</a:t>
            </a:r>
          </a:p>
          <a:p>
            <a:pPr>
              <a:buFont typeface="Arial" pitchFamily="34" charset="0"/>
              <a:buChar char="•"/>
            </a:pPr>
            <a:r>
              <a:rPr lang="en-US" sz="2400" dirty="0" smtClean="0"/>
              <a:t>Auction</a:t>
            </a:r>
          </a:p>
          <a:p>
            <a:pPr>
              <a:buFont typeface="Arial" pitchFamily="34" charset="0"/>
              <a:buChar char="•"/>
            </a:pPr>
            <a:r>
              <a:rPr lang="en-US" sz="2400" dirty="0" smtClean="0"/>
              <a:t>Direct Haul to Landfill</a:t>
            </a:r>
          </a:p>
          <a:p>
            <a:pPr>
              <a:buFont typeface="Arial" pitchFamily="34" charset="0"/>
              <a:buChar char="•"/>
            </a:pPr>
            <a:r>
              <a:rPr lang="en-US" sz="2400" dirty="0" smtClean="0"/>
              <a:t>Boatyard/Shipyard Demolition</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Text Box 7"/>
          <p:cNvSpPr txBox="1">
            <a:spLocks noChangeArrowheads="1"/>
          </p:cNvSpPr>
          <p:nvPr/>
        </p:nvSpPr>
        <p:spPr bwMode="auto">
          <a:xfrm>
            <a:off x="228600" y="2470150"/>
            <a:ext cx="8610600" cy="3108543"/>
          </a:xfrm>
          <a:prstGeom prst="rect">
            <a:avLst/>
          </a:prstGeom>
          <a:noFill/>
          <a:ln w="9525">
            <a:noFill/>
            <a:miter lim="800000"/>
            <a:headEnd/>
            <a:tailEnd/>
          </a:ln>
        </p:spPr>
        <p:txBody>
          <a:bodyPr wrap="square">
            <a:spAutoFit/>
          </a:bodyPr>
          <a:lstStyle/>
          <a:p>
            <a:pPr>
              <a:lnSpc>
                <a:spcPct val="50000"/>
              </a:lnSpc>
              <a:spcBef>
                <a:spcPct val="50000"/>
              </a:spcBef>
            </a:pPr>
            <a:endParaRPr lang="en-US" sz="2000" dirty="0">
              <a:solidFill>
                <a:srgbClr val="FFCC66"/>
              </a:solidFill>
              <a:latin typeface="Arial" charset="0"/>
            </a:endParaRPr>
          </a:p>
          <a:p>
            <a:pPr algn="ctr">
              <a:lnSpc>
                <a:spcPct val="50000"/>
              </a:lnSpc>
              <a:spcBef>
                <a:spcPct val="50000"/>
              </a:spcBef>
            </a:pPr>
            <a:r>
              <a:rPr lang="en-US" b="1" dirty="0">
                <a:solidFill>
                  <a:srgbClr val="FFCC66"/>
                </a:solidFill>
                <a:latin typeface="Arial" charset="0"/>
              </a:rPr>
              <a:t>Derelict Vessel Removal Program</a:t>
            </a:r>
          </a:p>
          <a:p>
            <a:pPr algn="ctr">
              <a:lnSpc>
                <a:spcPct val="50000"/>
              </a:lnSpc>
              <a:spcBef>
                <a:spcPct val="50000"/>
              </a:spcBef>
            </a:pPr>
            <a:r>
              <a:rPr lang="en-US" b="1" dirty="0">
                <a:solidFill>
                  <a:srgbClr val="FFCC66"/>
                </a:solidFill>
                <a:latin typeface="Arial" charset="0"/>
              </a:rPr>
              <a:t>Aquatic Resources Division</a:t>
            </a:r>
          </a:p>
          <a:p>
            <a:pPr algn="ctr">
              <a:lnSpc>
                <a:spcPct val="50000"/>
              </a:lnSpc>
              <a:spcBef>
                <a:spcPct val="50000"/>
              </a:spcBef>
            </a:pPr>
            <a:r>
              <a:rPr lang="en-US" sz="2000" b="1" dirty="0" smtClean="0">
                <a:solidFill>
                  <a:srgbClr val="FFCC66"/>
                </a:solidFill>
                <a:latin typeface="Arial" charset="0"/>
              </a:rPr>
              <a:t>1111 </a:t>
            </a:r>
            <a:r>
              <a:rPr lang="en-US" sz="2000" b="1" dirty="0">
                <a:solidFill>
                  <a:srgbClr val="FFCC66"/>
                </a:solidFill>
                <a:latin typeface="Arial" charset="0"/>
              </a:rPr>
              <a:t>Washington St </a:t>
            </a:r>
            <a:r>
              <a:rPr lang="en-US" sz="2000" b="1" dirty="0" smtClean="0">
                <a:solidFill>
                  <a:srgbClr val="FFCC66"/>
                </a:solidFill>
                <a:latin typeface="Arial" charset="0"/>
              </a:rPr>
              <a:t>SE, MS 47027</a:t>
            </a:r>
          </a:p>
          <a:p>
            <a:pPr algn="ctr">
              <a:lnSpc>
                <a:spcPct val="50000"/>
              </a:lnSpc>
              <a:spcBef>
                <a:spcPct val="50000"/>
              </a:spcBef>
            </a:pPr>
            <a:r>
              <a:rPr lang="en-US" sz="2000" b="1" dirty="0" smtClean="0">
                <a:solidFill>
                  <a:srgbClr val="FFCC66"/>
                </a:solidFill>
                <a:latin typeface="Arial" charset="0"/>
              </a:rPr>
              <a:t>Olympia</a:t>
            </a:r>
            <a:r>
              <a:rPr lang="en-US" sz="2000" b="1" dirty="0">
                <a:solidFill>
                  <a:srgbClr val="FFCC66"/>
                </a:solidFill>
                <a:latin typeface="Arial" charset="0"/>
              </a:rPr>
              <a:t>, WA  98504-7027</a:t>
            </a:r>
          </a:p>
          <a:p>
            <a:pPr algn="ctr">
              <a:lnSpc>
                <a:spcPct val="50000"/>
              </a:lnSpc>
              <a:spcBef>
                <a:spcPct val="50000"/>
              </a:spcBef>
            </a:pPr>
            <a:endParaRPr lang="en-US" sz="1400" b="1" dirty="0">
              <a:solidFill>
                <a:srgbClr val="FFCC66"/>
              </a:solidFill>
              <a:latin typeface="Arial" charset="0"/>
            </a:endParaRPr>
          </a:p>
          <a:p>
            <a:pPr algn="ctr">
              <a:lnSpc>
                <a:spcPct val="50000"/>
              </a:lnSpc>
              <a:spcBef>
                <a:spcPct val="50000"/>
              </a:spcBef>
            </a:pPr>
            <a:r>
              <a:rPr lang="en-US" b="1" dirty="0" smtClean="0">
                <a:solidFill>
                  <a:srgbClr val="FFCC66"/>
                </a:solidFill>
                <a:latin typeface="Arial" charset="0"/>
              </a:rPr>
              <a:t>Melissa Ferris (360) 902-1574</a:t>
            </a:r>
          </a:p>
          <a:p>
            <a:pPr algn="ctr">
              <a:lnSpc>
                <a:spcPct val="50000"/>
              </a:lnSpc>
              <a:spcBef>
                <a:spcPct val="50000"/>
              </a:spcBef>
            </a:pPr>
            <a:r>
              <a:rPr lang="en-US" b="1" dirty="0" smtClean="0">
                <a:solidFill>
                  <a:srgbClr val="FFCC66"/>
                </a:solidFill>
                <a:latin typeface="Arial" charset="0"/>
              </a:rPr>
              <a:t>Steve Fraidenburg</a:t>
            </a:r>
            <a:r>
              <a:rPr lang="en-US" b="1" dirty="0">
                <a:solidFill>
                  <a:srgbClr val="FFCC66"/>
                </a:solidFill>
                <a:latin typeface="Arial" charset="0"/>
              </a:rPr>
              <a:t> </a:t>
            </a:r>
            <a:r>
              <a:rPr lang="en-US" b="1" dirty="0" smtClean="0">
                <a:solidFill>
                  <a:srgbClr val="FFCC66"/>
                </a:solidFill>
                <a:latin typeface="Arial" charset="0"/>
              </a:rPr>
              <a:t>(360) 902-1548</a:t>
            </a:r>
            <a:endParaRPr lang="en-US" sz="2000" b="1" dirty="0">
              <a:solidFill>
                <a:srgbClr val="FFCC66"/>
              </a:solidFill>
              <a:latin typeface="Arial" charset="0"/>
            </a:endParaRPr>
          </a:p>
          <a:p>
            <a:pPr algn="ctr">
              <a:lnSpc>
                <a:spcPct val="50000"/>
              </a:lnSpc>
              <a:spcBef>
                <a:spcPct val="50000"/>
              </a:spcBef>
            </a:pPr>
            <a:r>
              <a:rPr lang="en-US" sz="2000" b="1" dirty="0">
                <a:solidFill>
                  <a:srgbClr val="6699FF"/>
                </a:solidFill>
                <a:latin typeface="Arial" charset="0"/>
              </a:rPr>
              <a:t>DVRP@dnr.wa.gov</a:t>
            </a:r>
          </a:p>
          <a:p>
            <a:pPr algn="ctr">
              <a:lnSpc>
                <a:spcPct val="50000"/>
              </a:lnSpc>
              <a:spcBef>
                <a:spcPct val="50000"/>
              </a:spcBef>
            </a:pPr>
            <a:endParaRPr lang="en-US" sz="2000" b="1" dirty="0">
              <a:solidFill>
                <a:srgbClr val="6699FF"/>
              </a:solidFill>
              <a:latin typeface="Arial" charset="0"/>
            </a:endParaRPr>
          </a:p>
          <a:p>
            <a:pPr algn="ctr">
              <a:lnSpc>
                <a:spcPct val="50000"/>
              </a:lnSpc>
              <a:spcBef>
                <a:spcPct val="50000"/>
              </a:spcBef>
            </a:pPr>
            <a:r>
              <a:rPr lang="en-US" sz="2000" b="1" dirty="0" smtClean="0">
                <a:solidFill>
                  <a:srgbClr val="6699FF"/>
                </a:solidFill>
                <a:latin typeface="Arial" charset="0"/>
              </a:rPr>
              <a:t>http://www.dnr.wa.gov</a:t>
            </a:r>
            <a:endParaRPr lang="en-US" sz="2000" b="1" dirty="0">
              <a:solidFill>
                <a:srgbClr val="6699FF"/>
              </a:solidFill>
              <a:latin typeface="Arial" charset="0"/>
            </a:endParaRPr>
          </a:p>
        </p:txBody>
      </p:sp>
      <p:sp>
        <p:nvSpPr>
          <p:cNvPr id="14339" name="Text Box 30"/>
          <p:cNvSpPr txBox="1">
            <a:spLocks noChangeArrowheads="1"/>
          </p:cNvSpPr>
          <p:nvPr/>
        </p:nvSpPr>
        <p:spPr bwMode="auto">
          <a:xfrm>
            <a:off x="2514600" y="381000"/>
            <a:ext cx="4114800" cy="457200"/>
          </a:xfrm>
          <a:prstGeom prst="rect">
            <a:avLst/>
          </a:prstGeom>
          <a:noFill/>
          <a:ln w="9525">
            <a:noFill/>
            <a:miter lim="800000"/>
            <a:headEnd/>
            <a:tailEnd/>
          </a:ln>
        </p:spPr>
        <p:txBody>
          <a:bodyPr>
            <a:spAutoFit/>
          </a:bodyPr>
          <a:lstStyle/>
          <a:p>
            <a:pPr>
              <a:spcBef>
                <a:spcPct val="50000"/>
              </a:spcBef>
            </a:pPr>
            <a:endParaRPr lang="en-US"/>
          </a:p>
        </p:txBody>
      </p:sp>
      <p:pic>
        <p:nvPicPr>
          <p:cNvPr id="14340" name="Picture 31" descr="CENT_DNRlogo nobckgrnd"/>
          <p:cNvPicPr>
            <a:picLocks noChangeAspect="1" noChangeArrowheads="1"/>
          </p:cNvPicPr>
          <p:nvPr/>
        </p:nvPicPr>
        <p:blipFill>
          <a:blip r:embed="rId3" cstate="screen"/>
          <a:srcRect/>
          <a:stretch>
            <a:fillRect/>
          </a:stretch>
        </p:blipFill>
        <p:spPr bwMode="auto">
          <a:xfrm>
            <a:off x="2439988" y="533400"/>
            <a:ext cx="4264025" cy="2085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descr="P6230019.JPG"/>
          <p:cNvPicPr>
            <a:picLocks noChangeAspect="1"/>
          </p:cNvPicPr>
          <p:nvPr/>
        </p:nvPicPr>
        <p:blipFill>
          <a:blip r:embed="rId3" cstate="screen"/>
          <a:stretch>
            <a:fillRect/>
          </a:stretch>
        </p:blipFill>
        <p:spPr>
          <a:xfrm>
            <a:off x="304800" y="4653352"/>
            <a:ext cx="2946400" cy="2204648"/>
          </a:xfrm>
          <a:prstGeom prst="rect">
            <a:avLst/>
          </a:prstGeom>
        </p:spPr>
      </p:pic>
      <p:sp>
        <p:nvSpPr>
          <p:cNvPr id="5123" name="Text Box 4"/>
          <p:cNvSpPr txBox="1">
            <a:spLocks noChangeArrowheads="1"/>
          </p:cNvSpPr>
          <p:nvPr/>
        </p:nvSpPr>
        <p:spPr bwMode="auto">
          <a:xfrm>
            <a:off x="381000" y="1447800"/>
            <a:ext cx="8229600" cy="2554545"/>
          </a:xfrm>
          <a:prstGeom prst="rect">
            <a:avLst/>
          </a:prstGeom>
          <a:noFill/>
          <a:ln w="9525">
            <a:noFill/>
            <a:miter lim="800000"/>
            <a:headEnd/>
            <a:tailEnd/>
          </a:ln>
        </p:spPr>
        <p:txBody>
          <a:bodyPr wrap="square">
            <a:spAutoFit/>
          </a:bodyPr>
          <a:lstStyle/>
          <a:p>
            <a:pPr marL="234950" indent="-234950">
              <a:spcBef>
                <a:spcPct val="50000"/>
              </a:spcBef>
              <a:buClr>
                <a:srgbClr val="FF6600"/>
              </a:buClr>
              <a:buFont typeface="Wingdings" pitchFamily="2" charset="2"/>
              <a:buChar char="§"/>
            </a:pPr>
            <a:r>
              <a:rPr lang="en-US" sz="2000" b="1" dirty="0" smtClean="0">
                <a:solidFill>
                  <a:srgbClr val="FFFFCC"/>
                </a:solidFill>
                <a:latin typeface="Arial" charset="0"/>
              </a:rPr>
              <a:t>Vessels </a:t>
            </a:r>
            <a:r>
              <a:rPr lang="en-US" sz="2000" b="1" dirty="0">
                <a:solidFill>
                  <a:srgbClr val="FFFFCC"/>
                </a:solidFill>
                <a:latin typeface="Arial" charset="0"/>
              </a:rPr>
              <a:t>in danger of </a:t>
            </a:r>
            <a:endParaRPr lang="en-US" sz="2000" b="1" dirty="0" smtClean="0">
              <a:solidFill>
                <a:srgbClr val="FFFFCC"/>
              </a:solidFill>
              <a:latin typeface="Arial" charset="0"/>
            </a:endParaRPr>
          </a:p>
          <a:p>
            <a:pPr marL="692150" lvl="1" indent="-234950">
              <a:spcBef>
                <a:spcPct val="50000"/>
              </a:spcBef>
              <a:buClr>
                <a:srgbClr val="FF6600"/>
              </a:buClr>
              <a:buFont typeface="Arial" pitchFamily="34" charset="0"/>
              <a:buChar char="•"/>
            </a:pPr>
            <a:r>
              <a:rPr lang="en-US" sz="2000" b="1" dirty="0" smtClean="0">
                <a:solidFill>
                  <a:srgbClr val="FFFFCC"/>
                </a:solidFill>
                <a:latin typeface="Arial" charset="0"/>
              </a:rPr>
              <a:t>sinking</a:t>
            </a:r>
            <a:r>
              <a:rPr lang="en-US" sz="2000" b="1" dirty="0">
                <a:solidFill>
                  <a:srgbClr val="FFFFCC"/>
                </a:solidFill>
                <a:latin typeface="Arial" charset="0"/>
              </a:rPr>
              <a:t>, </a:t>
            </a:r>
            <a:endParaRPr lang="en-US" sz="2000" b="1" dirty="0" smtClean="0">
              <a:solidFill>
                <a:srgbClr val="FFFFCC"/>
              </a:solidFill>
              <a:latin typeface="Arial" charset="0"/>
            </a:endParaRPr>
          </a:p>
          <a:p>
            <a:pPr marL="692150" lvl="1" indent="-234950">
              <a:spcBef>
                <a:spcPct val="50000"/>
              </a:spcBef>
              <a:buClr>
                <a:srgbClr val="FF6600"/>
              </a:buClr>
              <a:buFont typeface="Arial" pitchFamily="34" charset="0"/>
              <a:buChar char="•"/>
            </a:pPr>
            <a:r>
              <a:rPr lang="en-US" sz="2000" b="1" dirty="0" smtClean="0">
                <a:solidFill>
                  <a:srgbClr val="FFFFCC"/>
                </a:solidFill>
                <a:latin typeface="Arial" charset="0"/>
              </a:rPr>
              <a:t>breaking </a:t>
            </a:r>
            <a:r>
              <a:rPr lang="en-US" sz="2000" b="1" dirty="0">
                <a:solidFill>
                  <a:srgbClr val="FFFFCC"/>
                </a:solidFill>
                <a:latin typeface="Arial" charset="0"/>
              </a:rPr>
              <a:t>up, </a:t>
            </a:r>
            <a:endParaRPr lang="en-US" sz="2000" b="1" dirty="0" smtClean="0">
              <a:solidFill>
                <a:srgbClr val="FFFFCC"/>
              </a:solidFill>
              <a:latin typeface="Arial" charset="0"/>
            </a:endParaRPr>
          </a:p>
          <a:p>
            <a:pPr marL="692150" lvl="1" indent="-234950">
              <a:spcBef>
                <a:spcPct val="50000"/>
              </a:spcBef>
              <a:buClr>
                <a:srgbClr val="FF6600"/>
              </a:buClr>
              <a:buFont typeface="Arial" pitchFamily="34" charset="0"/>
              <a:buChar char="•"/>
            </a:pPr>
            <a:r>
              <a:rPr lang="en-US" sz="2000" b="1" dirty="0" smtClean="0">
                <a:solidFill>
                  <a:srgbClr val="FFFFCC"/>
                </a:solidFill>
                <a:latin typeface="Arial" charset="0"/>
              </a:rPr>
              <a:t>blocking </a:t>
            </a:r>
            <a:r>
              <a:rPr lang="en-US" sz="2000" b="1" dirty="0">
                <a:solidFill>
                  <a:srgbClr val="FFFFCC"/>
                </a:solidFill>
                <a:latin typeface="Arial" charset="0"/>
              </a:rPr>
              <a:t>navigation, or </a:t>
            </a:r>
            <a:endParaRPr lang="en-US" sz="2000" b="1" dirty="0" smtClean="0">
              <a:solidFill>
                <a:srgbClr val="FFFFCC"/>
              </a:solidFill>
              <a:latin typeface="Arial" charset="0"/>
            </a:endParaRPr>
          </a:p>
          <a:p>
            <a:pPr marL="692150" lvl="1" indent="-234950">
              <a:spcBef>
                <a:spcPct val="50000"/>
              </a:spcBef>
              <a:buClr>
                <a:srgbClr val="FF6600"/>
              </a:buClr>
              <a:buFont typeface="Arial" pitchFamily="34" charset="0"/>
              <a:buChar char="•"/>
            </a:pPr>
            <a:r>
              <a:rPr lang="en-US" sz="2000" b="1" dirty="0" smtClean="0">
                <a:solidFill>
                  <a:srgbClr val="FFFFCC"/>
                </a:solidFill>
                <a:latin typeface="Arial" charset="0"/>
              </a:rPr>
              <a:t>presenting an imminent threat </a:t>
            </a:r>
            <a:r>
              <a:rPr lang="en-US" sz="2000" b="1" dirty="0">
                <a:solidFill>
                  <a:srgbClr val="FFFFCC"/>
                </a:solidFill>
                <a:latin typeface="Arial" charset="0"/>
              </a:rPr>
              <a:t>to </a:t>
            </a:r>
            <a:r>
              <a:rPr lang="en-US" sz="2000" b="1" dirty="0" smtClean="0">
                <a:solidFill>
                  <a:srgbClr val="FFFFCC"/>
                </a:solidFill>
                <a:latin typeface="Arial" charset="0"/>
              </a:rPr>
              <a:t>human health or the </a:t>
            </a:r>
            <a:r>
              <a:rPr lang="en-US" sz="2000" b="1" dirty="0">
                <a:solidFill>
                  <a:srgbClr val="FFFFCC"/>
                </a:solidFill>
                <a:latin typeface="Arial" charset="0"/>
              </a:rPr>
              <a:t>environment </a:t>
            </a:r>
            <a:r>
              <a:rPr lang="en-US" sz="1400" dirty="0">
                <a:solidFill>
                  <a:srgbClr val="FFFFCC"/>
                </a:solidFill>
                <a:latin typeface="Arial" charset="0"/>
              </a:rPr>
              <a:t>(RCW 79.100.100(3)) </a:t>
            </a:r>
          </a:p>
        </p:txBody>
      </p:sp>
      <p:sp>
        <p:nvSpPr>
          <p:cNvPr id="37893" name="Text Box 5"/>
          <p:cNvSpPr txBox="1">
            <a:spLocks noChangeArrowheads="1"/>
          </p:cNvSpPr>
          <p:nvPr/>
        </p:nvSpPr>
        <p:spPr bwMode="auto">
          <a:xfrm>
            <a:off x="457200" y="639763"/>
            <a:ext cx="7924800" cy="579437"/>
          </a:xfrm>
          <a:prstGeom prst="rect">
            <a:avLst/>
          </a:prstGeom>
          <a:noFill/>
          <a:ln w="9525">
            <a:noFill/>
            <a:miter lim="800000"/>
            <a:headEnd/>
            <a:tailEnd/>
          </a:ln>
          <a:effectLst/>
        </p:spPr>
        <p:txBody>
          <a:bodyPr>
            <a:spAutoFit/>
          </a:bodyPr>
          <a:lstStyle/>
          <a:p>
            <a:pPr>
              <a:spcBef>
                <a:spcPct val="50000"/>
              </a:spcBef>
              <a:defRPr/>
            </a:pPr>
            <a:r>
              <a:rPr lang="en-US" sz="3200">
                <a:solidFill>
                  <a:srgbClr val="FFCC66"/>
                </a:solidFill>
                <a:effectLst>
                  <a:outerShdw blurRad="38100" dist="38100" dir="2700000" algn="tl">
                    <a:srgbClr val="000000"/>
                  </a:outerShdw>
                </a:effectLst>
                <a:latin typeface="Arial Black" pitchFamily="34" charset="0"/>
              </a:rPr>
              <a:t>Program Priorities</a:t>
            </a:r>
          </a:p>
        </p:txBody>
      </p:sp>
      <p:pic>
        <p:nvPicPr>
          <p:cNvPr id="5125" name="Picture 9" descr="DSC01164"/>
          <p:cNvPicPr>
            <a:picLocks noChangeAspect="1" noChangeArrowheads="1"/>
          </p:cNvPicPr>
          <p:nvPr/>
        </p:nvPicPr>
        <p:blipFill>
          <a:blip r:embed="rId4" cstate="screen"/>
          <a:srcRect/>
          <a:stretch>
            <a:fillRect/>
          </a:stretch>
        </p:blipFill>
        <p:spPr bwMode="auto">
          <a:xfrm>
            <a:off x="6934200" y="0"/>
            <a:ext cx="1854200" cy="1390650"/>
          </a:xfrm>
          <a:prstGeom prst="rect">
            <a:avLst/>
          </a:prstGeom>
          <a:noFill/>
          <a:ln w="9525">
            <a:noFill/>
            <a:miter lim="800000"/>
            <a:headEnd/>
            <a:tailEnd/>
          </a:ln>
        </p:spPr>
      </p:pic>
      <p:sp>
        <p:nvSpPr>
          <p:cNvPr id="9" name="Subtitle 8"/>
          <p:cNvSpPr>
            <a:spLocks noGrp="1"/>
          </p:cNvSpPr>
          <p:nvPr>
            <p:ph type="subTitle" idx="1"/>
          </p:nvPr>
        </p:nvSpPr>
        <p:spPr>
          <a:xfrm>
            <a:off x="3505200" y="4267200"/>
            <a:ext cx="5638800" cy="1981200"/>
          </a:xfrm>
        </p:spPr>
        <p:txBody>
          <a:bodyPr>
            <a:normAutofit/>
          </a:bodyPr>
          <a:lstStyle/>
          <a:p>
            <a:pPr marL="234950" indent="-234950" algn="l">
              <a:spcBef>
                <a:spcPct val="50000"/>
              </a:spcBef>
              <a:buClr>
                <a:srgbClr val="FF6600"/>
              </a:buClr>
              <a:buFont typeface="Wingdings" pitchFamily="2" charset="2"/>
              <a:buChar char="§"/>
            </a:pPr>
            <a:r>
              <a:rPr lang="en-US" sz="2000" b="1" dirty="0" smtClean="0">
                <a:solidFill>
                  <a:srgbClr val="FFFFCC"/>
                </a:solidFill>
                <a:latin typeface="Arial" charset="0"/>
              </a:rPr>
              <a:t>DNR-lead vessel removals are in order of priority</a:t>
            </a:r>
          </a:p>
          <a:p>
            <a:pPr marL="234950" indent="-234950" algn="l">
              <a:spcBef>
                <a:spcPct val="50000"/>
              </a:spcBef>
              <a:buClr>
                <a:srgbClr val="FF6600"/>
              </a:buClr>
              <a:buFont typeface="Wingdings" pitchFamily="2" charset="2"/>
              <a:buChar char="§"/>
            </a:pPr>
            <a:r>
              <a:rPr lang="en-US" sz="2000" b="1" dirty="0" smtClean="0">
                <a:solidFill>
                  <a:srgbClr val="FFFFCC"/>
                </a:solidFill>
                <a:latin typeface="Arial" charset="0"/>
              </a:rPr>
              <a:t>Other agencies don’t have to follow the same removal order</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5" descr="new boat with 4 boats"/>
          <p:cNvPicPr>
            <a:picLocks noChangeAspect="1" noChangeArrowheads="1"/>
          </p:cNvPicPr>
          <p:nvPr/>
        </p:nvPicPr>
        <p:blipFill>
          <a:blip r:embed="rId3" cstate="screen"/>
          <a:srcRect/>
          <a:stretch>
            <a:fillRect/>
          </a:stretch>
        </p:blipFill>
        <p:spPr bwMode="auto">
          <a:xfrm>
            <a:off x="0" y="0"/>
            <a:ext cx="2438400" cy="1828800"/>
          </a:xfrm>
          <a:prstGeom prst="rect">
            <a:avLst/>
          </a:prstGeom>
          <a:noFill/>
          <a:ln w="9525">
            <a:noFill/>
            <a:miter lim="800000"/>
            <a:headEnd/>
            <a:tailEnd/>
          </a:ln>
        </p:spPr>
      </p:pic>
      <p:sp>
        <p:nvSpPr>
          <p:cNvPr id="9219" name="Rectangle 3"/>
          <p:cNvSpPr>
            <a:spLocks noGrp="1" noChangeArrowheads="1"/>
          </p:cNvSpPr>
          <p:nvPr>
            <p:ph type="body" idx="1"/>
          </p:nvPr>
        </p:nvSpPr>
        <p:spPr>
          <a:xfrm>
            <a:off x="457200" y="1905000"/>
            <a:ext cx="8229600" cy="4525963"/>
          </a:xfrm>
        </p:spPr>
        <p:txBody>
          <a:bodyPr/>
          <a:lstStyle/>
          <a:p>
            <a:pPr eaLnBrk="1" hangingPunct="1">
              <a:lnSpc>
                <a:spcPct val="80000"/>
              </a:lnSpc>
            </a:pPr>
            <a:r>
              <a:rPr lang="en-US" sz="2800" dirty="0" smtClean="0"/>
              <a:t>Report vessel to DNR</a:t>
            </a:r>
          </a:p>
          <a:p>
            <a:pPr eaLnBrk="1" hangingPunct="1">
              <a:lnSpc>
                <a:spcPct val="80000"/>
              </a:lnSpc>
            </a:pPr>
            <a:r>
              <a:rPr lang="en-US" sz="2800" dirty="0" smtClean="0"/>
              <a:t>Obtain custody of the vessel by </a:t>
            </a:r>
            <a:r>
              <a:rPr lang="en-US" sz="1800" dirty="0" smtClean="0"/>
              <a:t>(RCW 79.100.040)</a:t>
            </a:r>
          </a:p>
          <a:p>
            <a:pPr lvl="1" eaLnBrk="1" hangingPunct="1">
              <a:lnSpc>
                <a:spcPct val="80000"/>
              </a:lnSpc>
            </a:pPr>
            <a:r>
              <a:rPr lang="en-US" sz="2400" dirty="0" smtClean="0"/>
              <a:t>Sending the owner a letter</a:t>
            </a:r>
          </a:p>
          <a:p>
            <a:pPr lvl="1" eaLnBrk="1" hangingPunct="1">
              <a:lnSpc>
                <a:spcPct val="80000"/>
              </a:lnSpc>
            </a:pPr>
            <a:r>
              <a:rPr lang="en-US" sz="2400" dirty="0" smtClean="0"/>
              <a:t>Posting a notice on the boat </a:t>
            </a:r>
            <a:r>
              <a:rPr lang="en-US" sz="1800" dirty="0" smtClean="0"/>
              <a:t>(30 days)</a:t>
            </a:r>
          </a:p>
          <a:p>
            <a:pPr lvl="1" eaLnBrk="1" hangingPunct="1">
              <a:lnSpc>
                <a:spcPct val="80000"/>
              </a:lnSpc>
            </a:pPr>
            <a:r>
              <a:rPr lang="en-US" sz="2400" dirty="0" smtClean="0"/>
              <a:t>Posting a notice on the DVRP Website </a:t>
            </a:r>
          </a:p>
          <a:p>
            <a:pPr lvl="1" eaLnBrk="1" hangingPunct="1">
              <a:lnSpc>
                <a:spcPct val="80000"/>
              </a:lnSpc>
            </a:pPr>
            <a:r>
              <a:rPr lang="en-US" sz="2400" dirty="0" smtClean="0"/>
              <a:t>Putting a notice in the newspaper</a:t>
            </a:r>
          </a:p>
          <a:p>
            <a:pPr eaLnBrk="1" hangingPunct="1">
              <a:lnSpc>
                <a:spcPct val="80000"/>
              </a:lnSpc>
            </a:pPr>
            <a:r>
              <a:rPr lang="en-US" sz="2800" dirty="0" smtClean="0"/>
              <a:t>Owner has an appeal period </a:t>
            </a:r>
            <a:r>
              <a:rPr lang="en-US" sz="1800" dirty="0" smtClean="0"/>
              <a:t>(10 or 30 days)</a:t>
            </a:r>
          </a:p>
          <a:p>
            <a:pPr eaLnBrk="1" hangingPunct="1">
              <a:lnSpc>
                <a:spcPct val="80000"/>
              </a:lnSpc>
            </a:pPr>
            <a:r>
              <a:rPr lang="en-US" sz="2800" dirty="0" smtClean="0"/>
              <a:t>Use or Dispose of the vessel appropriately</a:t>
            </a:r>
          </a:p>
          <a:p>
            <a:pPr eaLnBrk="1" hangingPunct="1">
              <a:lnSpc>
                <a:spcPct val="80000"/>
              </a:lnSpc>
            </a:pPr>
            <a:r>
              <a:rPr lang="en-US" sz="2800" dirty="0" smtClean="0"/>
              <a:t>Attempt Cost Recovery from owner</a:t>
            </a:r>
          </a:p>
          <a:p>
            <a:pPr eaLnBrk="1" hangingPunct="1">
              <a:lnSpc>
                <a:spcPct val="80000"/>
              </a:lnSpc>
            </a:pPr>
            <a:r>
              <a:rPr lang="en-US" sz="2800" dirty="0" smtClean="0"/>
              <a:t>Submit a Request for Reimbursement to DNR</a:t>
            </a:r>
          </a:p>
        </p:txBody>
      </p:sp>
      <p:sp>
        <p:nvSpPr>
          <p:cNvPr id="9218" name="Rectangle 2"/>
          <p:cNvSpPr>
            <a:spLocks noGrp="1" noChangeArrowheads="1"/>
          </p:cNvSpPr>
          <p:nvPr>
            <p:ph type="title"/>
          </p:nvPr>
        </p:nvSpPr>
        <p:spPr>
          <a:xfrm>
            <a:off x="1371600" y="0"/>
            <a:ext cx="7772400" cy="1752600"/>
          </a:xfrm>
        </p:spPr>
        <p:txBody>
          <a:bodyPr>
            <a:normAutofit/>
          </a:bodyPr>
          <a:lstStyle/>
          <a:p>
            <a:pPr eaLnBrk="1" hangingPunct="1"/>
            <a:r>
              <a:rPr lang="en-US" dirty="0" smtClean="0">
                <a:solidFill>
                  <a:srgbClr val="FFCC66"/>
                </a:solidFill>
                <a:latin typeface="Arial Black" pitchFamily="34" charset="0"/>
              </a:rPr>
              <a:t>Steps for Taking Custody</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dirty="0" smtClean="0">
                <a:solidFill>
                  <a:srgbClr val="FFCC66"/>
                </a:solidFill>
                <a:latin typeface="Arial Black" pitchFamily="34" charset="0"/>
              </a:rPr>
              <a:t>Do Agencies have to?</a:t>
            </a:r>
          </a:p>
        </p:txBody>
      </p:sp>
      <p:sp>
        <p:nvSpPr>
          <p:cNvPr id="10243" name="Rectangle 3"/>
          <p:cNvSpPr>
            <a:spLocks noGrp="1" noChangeArrowheads="1"/>
          </p:cNvSpPr>
          <p:nvPr>
            <p:ph type="body" idx="1"/>
          </p:nvPr>
        </p:nvSpPr>
        <p:spPr>
          <a:xfrm>
            <a:off x="685800" y="1752600"/>
            <a:ext cx="7772400" cy="1295400"/>
          </a:xfrm>
        </p:spPr>
        <p:txBody>
          <a:bodyPr/>
          <a:lstStyle/>
          <a:p>
            <a:pPr eaLnBrk="1" hangingPunct="1"/>
            <a:r>
              <a:rPr lang="en-US" sz="2800" dirty="0" smtClean="0"/>
              <a:t>No.   RCW 79.100 is permissive not mandatory—it is intended as a tool, not a burden</a:t>
            </a:r>
          </a:p>
        </p:txBody>
      </p:sp>
      <p:sp>
        <p:nvSpPr>
          <p:cNvPr id="10244" name="Rectangle 4"/>
          <p:cNvSpPr>
            <a:spLocks noChangeArrowheads="1"/>
          </p:cNvSpPr>
          <p:nvPr/>
        </p:nvSpPr>
        <p:spPr bwMode="auto">
          <a:xfrm>
            <a:off x="609600" y="2743200"/>
            <a:ext cx="7772400" cy="1143000"/>
          </a:xfrm>
          <a:prstGeom prst="rect">
            <a:avLst/>
          </a:prstGeom>
          <a:noFill/>
          <a:ln w="9525">
            <a:noFill/>
            <a:miter lim="800000"/>
            <a:headEnd/>
            <a:tailEnd/>
          </a:ln>
        </p:spPr>
        <p:txBody>
          <a:bodyPr anchor="ctr"/>
          <a:lstStyle/>
          <a:p>
            <a:pPr algn="ctr"/>
            <a:r>
              <a:rPr lang="en-US" sz="4400">
                <a:solidFill>
                  <a:srgbClr val="FFCC66"/>
                </a:solidFill>
                <a:latin typeface="Arial Black" pitchFamily="34" charset="0"/>
              </a:rPr>
              <a:t>Why Remove Derelict Vessels?</a:t>
            </a:r>
          </a:p>
        </p:txBody>
      </p:sp>
      <p:sp>
        <p:nvSpPr>
          <p:cNvPr id="10245" name="Rectangle 5"/>
          <p:cNvSpPr>
            <a:spLocks noChangeArrowheads="1"/>
          </p:cNvSpPr>
          <p:nvPr/>
        </p:nvSpPr>
        <p:spPr bwMode="auto">
          <a:xfrm>
            <a:off x="838200" y="3886200"/>
            <a:ext cx="7772400" cy="1295400"/>
          </a:xfrm>
          <a:prstGeom prst="rect">
            <a:avLst/>
          </a:prstGeom>
          <a:noFill/>
          <a:ln w="9525">
            <a:noFill/>
            <a:miter lim="800000"/>
            <a:headEnd/>
            <a:tailEnd/>
          </a:ln>
        </p:spPr>
        <p:txBody>
          <a:bodyPr/>
          <a:lstStyle/>
          <a:p>
            <a:pPr marL="342900" indent="-342900">
              <a:spcBef>
                <a:spcPct val="20000"/>
              </a:spcBef>
              <a:buFontTx/>
              <a:buChar char="•"/>
            </a:pPr>
            <a:r>
              <a:rPr lang="en-US" sz="2800" dirty="0"/>
              <a:t>Improve water quality (reduce amount of antifouling paint, oil, fuel and other hazardous materials that could foul the environment).</a:t>
            </a:r>
          </a:p>
          <a:p>
            <a:pPr marL="342900" indent="-342900">
              <a:spcBef>
                <a:spcPct val="20000"/>
              </a:spcBef>
              <a:buFontTx/>
              <a:buChar char="•"/>
            </a:pPr>
            <a:r>
              <a:rPr lang="en-US" sz="2800" dirty="0"/>
              <a:t>Improve aesthetics</a:t>
            </a:r>
          </a:p>
          <a:p>
            <a:pPr marL="342900" indent="-342900">
              <a:spcBef>
                <a:spcPct val="20000"/>
              </a:spcBef>
              <a:buFontTx/>
              <a:buChar char="•"/>
            </a:pPr>
            <a:r>
              <a:rPr lang="en-US" sz="2800" dirty="0"/>
              <a:t>Reduce hazards to responsible boaters</a:t>
            </a:r>
          </a:p>
          <a:p>
            <a:pPr marL="342900" indent="-342900">
              <a:spcBef>
                <a:spcPct val="20000"/>
              </a:spcBef>
            </a:pPr>
            <a:endParaRPr lang="en-US" sz="2800" dirty="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dirty="0" smtClean="0">
                <a:solidFill>
                  <a:srgbClr val="FFCC66"/>
                </a:solidFill>
                <a:latin typeface="Arial Black" pitchFamily="34" charset="0"/>
              </a:rPr>
              <a:t>Other Laws &amp; Options</a:t>
            </a:r>
          </a:p>
        </p:txBody>
      </p:sp>
      <p:sp>
        <p:nvSpPr>
          <p:cNvPr id="11267" name="Rectangle 3"/>
          <p:cNvSpPr>
            <a:spLocks noGrp="1" noChangeArrowheads="1"/>
          </p:cNvSpPr>
          <p:nvPr>
            <p:ph type="body" idx="1"/>
          </p:nvPr>
        </p:nvSpPr>
        <p:spPr/>
        <p:txBody>
          <a:bodyPr>
            <a:normAutofit/>
          </a:bodyPr>
          <a:lstStyle/>
          <a:p>
            <a:pPr eaLnBrk="1" hangingPunct="1"/>
            <a:r>
              <a:rPr lang="en-US" sz="2800" dirty="0" smtClean="0"/>
              <a:t>Ticket unlicensed vessels or report them to the Dept. of Revenue (or DNR) if you can’t find enough information to ticket (i.e. no identification on vessel). </a:t>
            </a:r>
          </a:p>
          <a:p>
            <a:pPr eaLnBrk="1" hangingPunct="1"/>
            <a:r>
              <a:rPr lang="en-US" sz="2800" dirty="0" smtClean="0"/>
              <a:t>File a “seller’s report” with the Dept. of Licensing to keep ownership information current when selling a vessel.</a:t>
            </a:r>
          </a:p>
          <a:p>
            <a:pPr eaLnBrk="1" hangingPunct="1"/>
            <a:endParaRPr lang="en-US" sz="28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dirty="0" smtClean="0">
                <a:solidFill>
                  <a:srgbClr val="FFCC66"/>
                </a:solidFill>
                <a:latin typeface="Arial Black" pitchFamily="34" charset="0"/>
              </a:rPr>
              <a:t>Other Laws &amp; Options</a:t>
            </a:r>
          </a:p>
        </p:txBody>
      </p:sp>
      <p:sp>
        <p:nvSpPr>
          <p:cNvPr id="11267" name="Rectangle 3"/>
          <p:cNvSpPr>
            <a:spLocks noGrp="1" noChangeArrowheads="1"/>
          </p:cNvSpPr>
          <p:nvPr>
            <p:ph type="body" idx="1"/>
          </p:nvPr>
        </p:nvSpPr>
        <p:spPr/>
        <p:txBody>
          <a:bodyPr>
            <a:normAutofit/>
          </a:bodyPr>
          <a:lstStyle/>
          <a:p>
            <a:pPr eaLnBrk="1" hangingPunct="1"/>
            <a:r>
              <a:rPr lang="en-US" sz="2800" dirty="0" smtClean="0"/>
              <a:t>Anchorage WAC 332-52-155. Person may not anchor their vessel for more than 30 days or more than 90 days out of 365 in the same 5 mile area without permission from property owner.</a:t>
            </a:r>
          </a:p>
          <a:p>
            <a:pPr eaLnBrk="1" hangingPunct="1"/>
            <a:r>
              <a:rPr lang="en-US" sz="2800" dirty="0" smtClean="0"/>
              <a:t>Criminal misdemeanor to cause a vessel to become abandoned or derelict RCW 79.100.110</a:t>
            </a:r>
          </a:p>
          <a:p>
            <a:pPr eaLnBrk="1" hangingPunct="1"/>
            <a:r>
              <a:rPr lang="en-US" sz="2800" dirty="0" smtClean="0"/>
              <a:t>Report to Dept of Ecology or US Coast Guard if vessel is spilling fuel</a:t>
            </a:r>
          </a:p>
          <a:p>
            <a:pPr eaLnBrk="1" hangingPunct="1"/>
            <a:r>
              <a:rPr lang="en-US" sz="2800" dirty="0" smtClean="0"/>
              <a:t> </a:t>
            </a:r>
          </a:p>
          <a:p>
            <a:pPr eaLnBrk="1" hangingPunct="1"/>
            <a:endParaRPr lang="en-US" sz="2800" dirty="0" smtClean="0"/>
          </a:p>
          <a:p>
            <a:pPr eaLnBrk="1" hangingPunct="1"/>
            <a:endParaRPr lang="en-US" sz="2800" dirty="0" smtClean="0"/>
          </a:p>
          <a:p>
            <a:pPr eaLnBrk="1" hangingPunct="1"/>
            <a:endParaRPr lang="en-US" sz="28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SCN1223.JPG"/>
          <p:cNvPicPr>
            <a:picLocks noGrp="1" noChangeAspect="1"/>
          </p:cNvPicPr>
          <p:nvPr>
            <p:ph idx="1"/>
          </p:nvPr>
        </p:nvPicPr>
        <p:blipFill>
          <a:blip r:embed="rId3" cstate="screen"/>
          <a:stretch>
            <a:fillRect/>
          </a:stretch>
        </p:blipFill>
        <p:spPr>
          <a:xfrm>
            <a:off x="386291" y="304800"/>
            <a:ext cx="8376709" cy="6282531"/>
          </a:xfrm>
          <a:prstGeom prst="rect">
            <a:avLst/>
          </a:prstGeom>
          <a:ln w="228600" cap="sq" cmpd="thickThin">
            <a:solidFill>
              <a:srgbClr val="000000"/>
            </a:solidFill>
            <a:prstDash val="solid"/>
            <a:miter lim="800000"/>
          </a:ln>
          <a:effectLst>
            <a:innerShdw blurRad="76200">
              <a:srgbClr val="000000"/>
            </a:innerShdw>
          </a:effectLst>
        </p:spPr>
      </p:pic>
      <p:sp>
        <p:nvSpPr>
          <p:cNvPr id="6" name="Rectangle 5"/>
          <p:cNvSpPr/>
          <p:nvPr/>
        </p:nvSpPr>
        <p:spPr>
          <a:xfrm>
            <a:off x="990600" y="762000"/>
            <a:ext cx="7239000" cy="781752"/>
          </a:xfrm>
          <a:prstGeom prst="rect">
            <a:avLst/>
          </a:prstGeom>
          <a:solidFill>
            <a:schemeClr val="accent1">
              <a:alpha val="78000"/>
            </a:schemeClr>
          </a:solidFill>
        </p:spPr>
        <p:txBody>
          <a:bodyPr wrap="square">
            <a:spAutoFit/>
          </a:bodyPr>
          <a:lstStyle/>
          <a:p>
            <a:pPr>
              <a:lnSpc>
                <a:spcPct val="80000"/>
              </a:lnSpc>
            </a:pPr>
            <a:r>
              <a:rPr lang="en-US" sz="2800" b="1" dirty="0" smtClean="0">
                <a:solidFill>
                  <a:srgbClr val="FFCC66"/>
                </a:solidFill>
              </a:rPr>
              <a:t>Goal:  To reduce the number of derelict and abandoned vessels in the waters of the state.</a:t>
            </a:r>
          </a:p>
        </p:txBody>
      </p:sp>
      <p:sp>
        <p:nvSpPr>
          <p:cNvPr id="7" name="Rectangle 6"/>
          <p:cNvSpPr/>
          <p:nvPr/>
        </p:nvSpPr>
        <p:spPr>
          <a:xfrm>
            <a:off x="914400" y="5562600"/>
            <a:ext cx="7543800" cy="954107"/>
          </a:xfrm>
          <a:prstGeom prst="rect">
            <a:avLst/>
          </a:prstGeom>
          <a:solidFill>
            <a:schemeClr val="accent1">
              <a:alpha val="92000"/>
            </a:schemeClr>
          </a:solidFill>
        </p:spPr>
        <p:txBody>
          <a:bodyPr wrap="square">
            <a:spAutoFit/>
          </a:bodyPr>
          <a:lstStyle/>
          <a:p>
            <a:r>
              <a:rPr lang="en-US" sz="2800" b="1" dirty="0" smtClean="0">
                <a:solidFill>
                  <a:srgbClr val="FFCC66"/>
                </a:solidFill>
              </a:rPr>
              <a:t>Success:  374 Vessel removals completed by 49 Agencies since Jan. 2003</a:t>
            </a:r>
            <a:endParaRPr lang="en-US" sz="28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rgbClr val="FFCC66"/>
                </a:solidFill>
                <a:latin typeface="Arial Black" pitchFamily="34" charset="0"/>
              </a:rPr>
              <a:t>Enforcement Example: Bainbridge Island</a:t>
            </a:r>
            <a:endParaRPr lang="en-US" sz="3600" dirty="0">
              <a:solidFill>
                <a:srgbClr val="FFCC66"/>
              </a:solidFill>
              <a:latin typeface="Arial Black" pitchFamily="34" charset="0"/>
            </a:endParaRPr>
          </a:p>
        </p:txBody>
      </p:sp>
      <p:sp>
        <p:nvSpPr>
          <p:cNvPr id="3" name="Content Placeholder 2"/>
          <p:cNvSpPr>
            <a:spLocks noGrp="1"/>
          </p:cNvSpPr>
          <p:nvPr>
            <p:ph idx="1"/>
          </p:nvPr>
        </p:nvSpPr>
        <p:spPr/>
        <p:txBody>
          <a:bodyPr>
            <a:normAutofit fontScale="85000" lnSpcReduction="20000"/>
          </a:bodyPr>
          <a:lstStyle/>
          <a:p>
            <a:r>
              <a:rPr lang="en-US" dirty="0" smtClean="0"/>
              <a:t>2007 press release &amp; e-mail to </a:t>
            </a:r>
            <a:r>
              <a:rPr lang="en-US" dirty="0" err="1" smtClean="0"/>
              <a:t>listserve</a:t>
            </a:r>
            <a:r>
              <a:rPr lang="en-US" dirty="0" smtClean="0"/>
              <a:t>: notice of increased vessel registration enforcement</a:t>
            </a:r>
          </a:p>
          <a:p>
            <a:r>
              <a:rPr lang="en-US" dirty="0" smtClean="0"/>
              <a:t>242 boats inventoried at anchor, buoy or private docks (2008 inventory also included private marinas)</a:t>
            </a:r>
          </a:p>
          <a:p>
            <a:r>
              <a:rPr lang="en-US" dirty="0" smtClean="0"/>
              <a:t>Mailed letters to owners with missing or expired tabs. Posted notices on vessels with no owner address on record.  Courtesy calls to owners with current registration that hadn’t put the tabs on their boat.</a:t>
            </a:r>
          </a:p>
          <a:p>
            <a:r>
              <a:rPr lang="en-US" dirty="0" smtClean="0"/>
              <a:t>74% initial compliance with registration laws (some bays 50%)</a:t>
            </a:r>
          </a:p>
          <a:p>
            <a:r>
              <a:rPr lang="en-US" dirty="0" smtClean="0"/>
              <a:t>92% final compliance; 12 citations issued; 7 boats with unreachable owners identified as possibly abandoned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Hull Material of Boats Removed</a:t>
            </a:r>
            <a:endParaRPr lang="en-US" dirty="0"/>
          </a:p>
        </p:txBody>
      </p:sp>
      <p:graphicFrame>
        <p:nvGraphicFramePr>
          <p:cNvPr id="4" name="Content Placeholder 3"/>
          <p:cNvGraphicFramePr>
            <a:graphicFrameLocks noGrp="1"/>
          </p:cNvGraphicFramePr>
          <p:nvPr>
            <p:ph idx="1"/>
          </p:nvPr>
        </p:nvGraphicFramePr>
        <p:xfrm>
          <a:off x="-228600" y="1600200"/>
          <a:ext cx="9753600" cy="5257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Boats to be removed, by length </a:t>
            </a:r>
            <a:br>
              <a:rPr lang="en-US" dirty="0" smtClean="0"/>
            </a:br>
            <a:r>
              <a:rPr lang="en-US" sz="1300" dirty="0" smtClean="0"/>
              <a:t>							(as of Jan. 1, 2009)</a:t>
            </a:r>
            <a:endParaRPr lang="en-US" sz="1300" dirty="0"/>
          </a:p>
        </p:txBody>
      </p:sp>
      <p:graphicFrame>
        <p:nvGraphicFramePr>
          <p:cNvPr id="6" name="Content Placeholder 5"/>
          <p:cNvGraphicFramePr>
            <a:graphicFrameLocks noGrp="1"/>
          </p:cNvGraphicFramePr>
          <p:nvPr>
            <p:ph idx="1"/>
          </p:nvPr>
        </p:nvGraphicFramePr>
        <p:xfrm>
          <a:off x="-76200" y="1143000"/>
          <a:ext cx="9220200" cy="5715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title"/>
          </p:nvPr>
        </p:nvSpPr>
        <p:spPr>
          <a:xfrm>
            <a:off x="2514600" y="609600"/>
            <a:ext cx="5943600" cy="1143000"/>
          </a:xfrm>
          <a:noFill/>
        </p:spPr>
        <p:txBody>
          <a:bodyPr>
            <a:normAutofit fontScale="90000"/>
          </a:bodyPr>
          <a:lstStyle/>
          <a:p>
            <a:pPr eaLnBrk="1" hangingPunct="1"/>
            <a:r>
              <a:rPr lang="en-US" dirty="0" smtClean="0">
                <a:solidFill>
                  <a:srgbClr val="FFCC66"/>
                </a:solidFill>
                <a:latin typeface="Arial Black" pitchFamily="34" charset="0"/>
              </a:rPr>
              <a:t>Hull Identification Number</a:t>
            </a:r>
          </a:p>
        </p:txBody>
      </p:sp>
      <p:sp>
        <p:nvSpPr>
          <p:cNvPr id="13315" name="Rectangle 8"/>
          <p:cNvSpPr>
            <a:spLocks noGrp="1" noChangeArrowheads="1"/>
          </p:cNvSpPr>
          <p:nvPr>
            <p:ph type="body" idx="1"/>
          </p:nvPr>
        </p:nvSpPr>
        <p:spPr>
          <a:xfrm>
            <a:off x="609600" y="1905000"/>
            <a:ext cx="7772400" cy="4495800"/>
          </a:xfrm>
        </p:spPr>
        <p:txBody>
          <a:bodyPr/>
          <a:lstStyle/>
          <a:p>
            <a:pPr eaLnBrk="1" hangingPunct="1">
              <a:lnSpc>
                <a:spcPct val="80000"/>
              </a:lnSpc>
            </a:pPr>
            <a:r>
              <a:rPr lang="en-US" sz="1800" dirty="0" smtClean="0"/>
              <a:t>All vessels built after 1972 must have a complete Hull Identification Number before the registration application can be processed.  The HIN consists of 12 continuous characters at least one-quarter of an inch in height, uninterrupted by spaces, slashes, hyphens or other symbols.  The HIN will be carved, burned, stamped, embossed, molded, bonded, or otherwise permanently affixed to the vessel.</a:t>
            </a:r>
          </a:p>
          <a:p>
            <a:pPr eaLnBrk="1" hangingPunct="1">
              <a:lnSpc>
                <a:spcPct val="80000"/>
              </a:lnSpc>
            </a:pPr>
            <a:r>
              <a:rPr lang="en-US" sz="1800" dirty="0" smtClean="0"/>
              <a:t>The HIN on vessels with transoms must be affixed to the starboard (right) side of the transom within two inches of the top of transom, gunwale, or hull/deck joint, whichever is lowest. </a:t>
            </a:r>
          </a:p>
          <a:p>
            <a:pPr eaLnBrk="1" hangingPunct="1">
              <a:lnSpc>
                <a:spcPct val="80000"/>
              </a:lnSpc>
            </a:pPr>
            <a:r>
              <a:rPr lang="en-US" sz="1800" dirty="0" smtClean="0"/>
              <a:t>On vessels without transoms, or impractical to use transoms, the HIN must be affixed to the starboard (right) outboard side of hull, aft, within one foot of the stern and within two inches of the top of the hull side, gunwale or hull/deck joint, whichever  is lowest.</a:t>
            </a:r>
          </a:p>
          <a:p>
            <a:pPr eaLnBrk="1" hangingPunct="1">
              <a:lnSpc>
                <a:spcPct val="80000"/>
              </a:lnSpc>
            </a:pPr>
            <a:r>
              <a:rPr lang="en-US" sz="1800" dirty="0" smtClean="0"/>
              <a:t>On catamarans and pontoon boats with replaceable hulls, the HIN must be affixed to the aft crossbeam, within one foot of the starboard (right) hull attachment.</a:t>
            </a:r>
          </a:p>
          <a:p>
            <a:pPr eaLnBrk="1" hangingPunct="1">
              <a:lnSpc>
                <a:spcPct val="80000"/>
              </a:lnSpc>
            </a:pPr>
            <a:r>
              <a:rPr lang="en-US" sz="1800" dirty="0" smtClean="0"/>
              <a:t>Vessels that are 1972 and older are EXEMPT, they will not have an HIN. </a:t>
            </a:r>
            <a:r>
              <a:rPr lang="en-US" sz="1200" dirty="0" smtClean="0"/>
              <a:t> </a:t>
            </a:r>
          </a:p>
        </p:txBody>
      </p:sp>
      <p:pic>
        <p:nvPicPr>
          <p:cNvPr id="13316" name="Picture 9" descr="206"/>
          <p:cNvPicPr>
            <a:picLocks noChangeAspect="1" noChangeArrowheads="1"/>
          </p:cNvPicPr>
          <p:nvPr/>
        </p:nvPicPr>
        <p:blipFill>
          <a:blip r:embed="rId3" cstate="screen"/>
          <a:srcRect/>
          <a:stretch>
            <a:fillRect/>
          </a:stretch>
        </p:blipFill>
        <p:spPr bwMode="auto">
          <a:xfrm>
            <a:off x="7496175" y="5915025"/>
            <a:ext cx="1647825" cy="942975"/>
          </a:xfrm>
          <a:prstGeom prst="rect">
            <a:avLst/>
          </a:prstGeom>
          <a:noFill/>
          <a:ln w="9525">
            <a:noFill/>
            <a:miter lim="800000"/>
            <a:headEnd/>
            <a:tailEnd/>
          </a:ln>
        </p:spPr>
      </p:pic>
      <p:pic>
        <p:nvPicPr>
          <p:cNvPr id="13317" name="Picture 10" descr="42"/>
          <p:cNvPicPr>
            <a:picLocks noChangeAspect="1" noChangeArrowheads="1"/>
          </p:cNvPicPr>
          <p:nvPr/>
        </p:nvPicPr>
        <p:blipFill>
          <a:blip r:embed="rId4" cstate="screen"/>
          <a:srcRect/>
          <a:stretch>
            <a:fillRect/>
          </a:stretch>
        </p:blipFill>
        <p:spPr bwMode="auto">
          <a:xfrm>
            <a:off x="304800" y="152400"/>
            <a:ext cx="2057400" cy="1741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boat on mudflats Duwamish.jpg"/>
          <p:cNvPicPr>
            <a:picLocks noGrp="1" noChangeAspect="1"/>
          </p:cNvPicPr>
          <p:nvPr>
            <p:ph idx="1"/>
          </p:nvPr>
        </p:nvPicPr>
        <p:blipFill>
          <a:blip r:embed="rId3" cstate="screen"/>
          <a:srcRect/>
          <a:stretch>
            <a:fillRect/>
          </a:stretch>
        </p:blipFill>
        <p:spPr>
          <a:xfrm>
            <a:off x="-228600" y="0"/>
            <a:ext cx="9372600" cy="6858000"/>
          </a:xfrm>
        </p:spPr>
      </p:pic>
      <p:sp>
        <p:nvSpPr>
          <p:cNvPr id="7" name="Rectangle 6"/>
          <p:cNvSpPr/>
          <p:nvPr/>
        </p:nvSpPr>
        <p:spPr>
          <a:xfrm>
            <a:off x="381000" y="1143000"/>
            <a:ext cx="8001000" cy="2492990"/>
          </a:xfrm>
          <a:prstGeom prst="rect">
            <a:avLst/>
          </a:prstGeom>
          <a:solidFill>
            <a:schemeClr val="bg1">
              <a:alpha val="67000"/>
            </a:schemeClr>
          </a:solidFill>
        </p:spPr>
        <p:txBody>
          <a:bodyPr wrap="square">
            <a:spAutoFit/>
          </a:bodyPr>
          <a:lstStyle/>
          <a:p>
            <a:pPr marL="234950" indent="-179388">
              <a:spcBef>
                <a:spcPct val="50000"/>
              </a:spcBef>
              <a:buClr>
                <a:srgbClr val="FF0000"/>
              </a:buClr>
              <a:buFontTx/>
              <a:buChar char="•"/>
            </a:pPr>
            <a:r>
              <a:rPr lang="en-US" sz="2400" dirty="0" smtClean="0">
                <a:solidFill>
                  <a:srgbClr val="FFFFCC"/>
                </a:solidFill>
                <a:latin typeface="Arial Black" pitchFamily="34" charset="0"/>
              </a:rPr>
              <a:t>Authority for removal and disposal</a:t>
            </a:r>
            <a:r>
              <a:rPr lang="en-US" sz="2400" dirty="0" smtClean="0">
                <a:solidFill>
                  <a:srgbClr val="FFFFCC"/>
                </a:solidFill>
                <a:latin typeface="Arial" charset="0"/>
              </a:rPr>
              <a:t> of derelict and abandoned vessels up to 200’ in length</a:t>
            </a:r>
          </a:p>
          <a:p>
            <a:pPr marL="234950" indent="-179388">
              <a:spcBef>
                <a:spcPct val="50000"/>
              </a:spcBef>
              <a:buClr>
                <a:srgbClr val="FF0000"/>
              </a:buClr>
              <a:buFontTx/>
              <a:buChar char="•"/>
            </a:pPr>
            <a:r>
              <a:rPr lang="en-US" sz="2400" dirty="0" smtClean="0">
                <a:solidFill>
                  <a:srgbClr val="FFFFCC"/>
                </a:solidFill>
                <a:latin typeface="Arial Black" pitchFamily="34" charset="0"/>
              </a:rPr>
              <a:t>Derelict Vessel Removal Account</a:t>
            </a:r>
            <a:r>
              <a:rPr lang="en-US" sz="2400" dirty="0" smtClean="0">
                <a:solidFill>
                  <a:srgbClr val="FFFFCC"/>
                </a:solidFill>
                <a:latin typeface="Arial" charset="0"/>
              </a:rPr>
              <a:t>: funding to reimburse agencies for </a:t>
            </a:r>
            <a:r>
              <a:rPr lang="en-US" sz="2400" b="1" dirty="0" smtClean="0">
                <a:solidFill>
                  <a:srgbClr val="FFFFCC"/>
                </a:solidFill>
                <a:latin typeface="Arial" charset="0"/>
              </a:rPr>
              <a:t>90%</a:t>
            </a:r>
            <a:r>
              <a:rPr lang="en-US" sz="2400" dirty="0" smtClean="0">
                <a:solidFill>
                  <a:srgbClr val="FFFFCC"/>
                </a:solidFill>
                <a:latin typeface="Arial" charset="0"/>
              </a:rPr>
              <a:t> of vessel removal and disposal costs. The remaining </a:t>
            </a:r>
            <a:r>
              <a:rPr lang="en-US" sz="2400" b="1" dirty="0" smtClean="0">
                <a:solidFill>
                  <a:srgbClr val="FFFFCC"/>
                </a:solidFill>
                <a:latin typeface="Arial" charset="0"/>
              </a:rPr>
              <a:t>10%</a:t>
            </a:r>
            <a:r>
              <a:rPr lang="en-US" sz="2400" dirty="0" smtClean="0">
                <a:solidFill>
                  <a:srgbClr val="FFFFCC"/>
                </a:solidFill>
                <a:latin typeface="Arial" charset="0"/>
              </a:rPr>
              <a:t> may be funds or “in-kind” services (personnel time, etc).</a:t>
            </a:r>
            <a:endParaRPr lang="en-US" sz="2400" dirty="0">
              <a:solidFill>
                <a:srgbClr val="FFFFCC"/>
              </a:solidFill>
              <a:latin typeface="Arial" charset="0"/>
            </a:endParaRPr>
          </a:p>
        </p:txBody>
      </p:sp>
      <p:sp>
        <p:nvSpPr>
          <p:cNvPr id="2" name="Title 1"/>
          <p:cNvSpPr>
            <a:spLocks noGrp="1"/>
          </p:cNvSpPr>
          <p:nvPr>
            <p:ph type="title"/>
          </p:nvPr>
        </p:nvSpPr>
        <p:spPr>
          <a:xfrm>
            <a:off x="381000" y="228600"/>
            <a:ext cx="6248400" cy="1143000"/>
          </a:xfrm>
        </p:spPr>
        <p:txBody>
          <a:bodyPr>
            <a:normAutofit/>
          </a:bodyPr>
          <a:lstStyle/>
          <a:p>
            <a:pPr algn="l"/>
            <a:r>
              <a:rPr lang="en-US" sz="2800" b="1" dirty="0" smtClean="0">
                <a:solidFill>
                  <a:srgbClr val="FFCC66"/>
                </a:solidFill>
                <a:effectLst>
                  <a:outerShdw blurRad="38100" dist="38100" dir="2700000" algn="tl">
                    <a:srgbClr val="000000"/>
                  </a:outerShdw>
                </a:effectLst>
                <a:latin typeface="Arial Black" pitchFamily="34" charset="0"/>
                <a:ea typeface="+mn-ea"/>
                <a:cs typeface="+mn-cs"/>
              </a:rPr>
              <a:t>Program Elements</a:t>
            </a:r>
            <a:endParaRPr lang="en-US" sz="2800" b="1" dirty="0">
              <a:solidFill>
                <a:srgbClr val="FFCC66"/>
              </a:solidFill>
              <a:effectLst>
                <a:outerShdw blurRad="38100" dist="38100" dir="2700000" algn="tl">
                  <a:srgbClr val="000000"/>
                </a:outerShdw>
              </a:effectLst>
              <a:latin typeface="Arial Black" pitchFamily="34" charset="0"/>
              <a:ea typeface="+mn-ea"/>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rgbClr val="FFCC66"/>
                </a:solidFill>
                <a:effectLst>
                  <a:outerShdw blurRad="38100" dist="38100" dir="2700000" algn="tl">
                    <a:srgbClr val="000000"/>
                  </a:outerShdw>
                </a:effectLst>
                <a:latin typeface="Arial Black" pitchFamily="34" charset="0"/>
                <a:ea typeface="+mn-ea"/>
                <a:cs typeface="+mn-cs"/>
              </a:rPr>
              <a:t>Program Elements</a:t>
            </a:r>
            <a:endParaRPr lang="en-US" sz="2800" b="1" dirty="0">
              <a:solidFill>
                <a:srgbClr val="FFCC66"/>
              </a:solidFill>
              <a:effectLst>
                <a:outerShdw blurRad="38100" dist="38100" dir="2700000" algn="tl">
                  <a:srgbClr val="000000"/>
                </a:outerShdw>
              </a:effectLst>
              <a:latin typeface="Arial Black" pitchFamily="34" charset="0"/>
              <a:ea typeface="+mn-ea"/>
              <a:cs typeface="+mn-cs"/>
            </a:endParaRPr>
          </a:p>
        </p:txBody>
      </p:sp>
      <p:pic>
        <p:nvPicPr>
          <p:cNvPr id="6" name="Content Placeholder 5" descr="boat on mudflats Duwamish.jpg"/>
          <p:cNvPicPr>
            <a:picLocks noGrp="1" noChangeAspect="1"/>
          </p:cNvPicPr>
          <p:nvPr>
            <p:ph idx="1"/>
          </p:nvPr>
        </p:nvPicPr>
        <p:blipFill>
          <a:blip r:embed="rId3" cstate="screen"/>
          <a:srcRect/>
          <a:stretch>
            <a:fillRect/>
          </a:stretch>
        </p:blipFill>
        <p:spPr>
          <a:xfrm>
            <a:off x="0" y="0"/>
            <a:ext cx="9144000" cy="6858000"/>
          </a:xfrm>
        </p:spPr>
      </p:pic>
      <p:sp>
        <p:nvSpPr>
          <p:cNvPr id="7" name="Rectangle 6"/>
          <p:cNvSpPr/>
          <p:nvPr/>
        </p:nvSpPr>
        <p:spPr>
          <a:xfrm>
            <a:off x="381000" y="914400"/>
            <a:ext cx="7543800" cy="2862322"/>
          </a:xfrm>
          <a:prstGeom prst="rect">
            <a:avLst/>
          </a:prstGeom>
          <a:solidFill>
            <a:schemeClr val="bg1">
              <a:alpha val="67000"/>
            </a:schemeClr>
          </a:solidFill>
        </p:spPr>
        <p:txBody>
          <a:bodyPr wrap="square">
            <a:spAutoFit/>
          </a:bodyPr>
          <a:lstStyle/>
          <a:p>
            <a:pPr marL="234950" indent="-179388">
              <a:spcBef>
                <a:spcPct val="50000"/>
              </a:spcBef>
              <a:buClr>
                <a:srgbClr val="FF0000"/>
              </a:buClr>
              <a:buFontTx/>
              <a:buChar char="•"/>
            </a:pPr>
            <a:r>
              <a:rPr lang="en-US" sz="2400" dirty="0" smtClean="0">
                <a:solidFill>
                  <a:srgbClr val="FFFFCC"/>
                </a:solidFill>
                <a:latin typeface="Arial Black" pitchFamily="34" charset="0"/>
              </a:rPr>
              <a:t>Derelict Vessel Inventory</a:t>
            </a:r>
            <a:r>
              <a:rPr lang="en-US" sz="2400" dirty="0" smtClean="0">
                <a:solidFill>
                  <a:srgbClr val="FFFFCC"/>
                </a:solidFill>
                <a:latin typeface="Arial" charset="0"/>
              </a:rPr>
              <a:t>: A database for all derelict/abandoned vessels reported since the Program began. Each vessel is listed by priority category, which establishes the removal order for DNR. </a:t>
            </a:r>
          </a:p>
          <a:p>
            <a:pPr marL="234950" indent="-179388">
              <a:spcBef>
                <a:spcPct val="50000"/>
              </a:spcBef>
              <a:buClr>
                <a:srgbClr val="FF0000"/>
              </a:buClr>
              <a:buFontTx/>
              <a:buChar char="•"/>
            </a:pPr>
            <a:r>
              <a:rPr lang="en-US" sz="2400" dirty="0" smtClean="0">
                <a:solidFill>
                  <a:srgbClr val="FFFFCC"/>
                </a:solidFill>
                <a:latin typeface="Arial Black" pitchFamily="34" charset="0"/>
              </a:rPr>
              <a:t>Guidance and assistance</a:t>
            </a:r>
            <a:r>
              <a:rPr lang="en-US" sz="2400" dirty="0" smtClean="0">
                <a:solidFill>
                  <a:srgbClr val="FFFFCC"/>
                </a:solidFill>
                <a:latin typeface="Arial" charset="0"/>
              </a:rPr>
              <a:t> to public entities and the public. </a:t>
            </a:r>
            <a:endParaRPr lang="en-US" sz="2400" dirty="0">
              <a:solidFill>
                <a:srgbClr val="FFFFCC"/>
              </a:solidFill>
              <a:latin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IMG_2201.JPG"/>
          <p:cNvPicPr>
            <a:picLocks noGrp="1" noChangeAspect="1"/>
          </p:cNvPicPr>
          <p:nvPr>
            <p:ph idx="1"/>
          </p:nvPr>
        </p:nvPicPr>
        <p:blipFill>
          <a:blip r:embed="rId3" cstate="screen"/>
          <a:stretch>
            <a:fillRect/>
          </a:stretch>
        </p:blipFill>
        <p:spPr>
          <a:xfrm>
            <a:off x="-419100" y="0"/>
            <a:ext cx="10401300" cy="6934201"/>
          </a:xfrm>
        </p:spPr>
      </p:pic>
      <p:sp>
        <p:nvSpPr>
          <p:cNvPr id="5" name="TextBox 4"/>
          <p:cNvSpPr txBox="1"/>
          <p:nvPr/>
        </p:nvSpPr>
        <p:spPr>
          <a:xfrm>
            <a:off x="76200" y="838200"/>
            <a:ext cx="3352800" cy="2062103"/>
          </a:xfrm>
          <a:prstGeom prst="rect">
            <a:avLst/>
          </a:prstGeom>
          <a:noFill/>
        </p:spPr>
        <p:txBody>
          <a:bodyPr wrap="square" rtlCol="0">
            <a:spAutoFit/>
          </a:bodyPr>
          <a:lstStyle/>
          <a:p>
            <a:r>
              <a:rPr lang="en-US" sz="3600" b="1" dirty="0" smtClean="0">
                <a:solidFill>
                  <a:srgbClr val="FFC000"/>
                </a:solidFill>
                <a:latin typeface="Arial" pitchFamily="34" charset="0"/>
                <a:cs typeface="Arial" pitchFamily="34" charset="0"/>
              </a:rPr>
              <a:t>Prevention</a:t>
            </a:r>
          </a:p>
          <a:p>
            <a:endParaRPr lang="en-US" sz="3600" b="1" dirty="0" smtClean="0">
              <a:solidFill>
                <a:srgbClr val="FFC000"/>
              </a:solidFill>
              <a:latin typeface="Arial" pitchFamily="34" charset="0"/>
              <a:cs typeface="Arial" pitchFamily="34" charset="0"/>
            </a:endParaRPr>
          </a:p>
          <a:p>
            <a:r>
              <a:rPr lang="en-US" sz="2800" b="1" dirty="0" smtClean="0">
                <a:solidFill>
                  <a:srgbClr val="FFC000"/>
                </a:solidFill>
                <a:latin typeface="Arial" pitchFamily="34" charset="0"/>
                <a:cs typeface="Arial" pitchFamily="34" charset="0"/>
              </a:rPr>
              <a:t>Registration:</a:t>
            </a:r>
          </a:p>
          <a:p>
            <a:r>
              <a:rPr lang="en-US" sz="2800" b="1" dirty="0" smtClean="0">
                <a:solidFill>
                  <a:srgbClr val="FFC000"/>
                </a:solidFill>
                <a:latin typeface="Arial" pitchFamily="34" charset="0"/>
                <a:cs typeface="Arial" pitchFamily="34" charset="0"/>
              </a:rPr>
              <a:t>www.dol.wa.gov</a:t>
            </a:r>
            <a:endParaRPr lang="en-US" sz="2800" b="1" dirty="0">
              <a:solidFill>
                <a:srgbClr val="FFC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pPr eaLnBrk="1" hangingPunct="1"/>
            <a:r>
              <a:rPr lang="en-US" dirty="0" smtClean="0">
                <a:solidFill>
                  <a:srgbClr val="FFCC66"/>
                </a:solidFill>
                <a:latin typeface="Arial Black" pitchFamily="34" charset="0"/>
              </a:rPr>
              <a:t>Title &amp; Registration </a:t>
            </a:r>
            <a:r>
              <a:rPr lang="en-US" sz="3600" dirty="0" smtClean="0">
                <a:solidFill>
                  <a:srgbClr val="FFCC66"/>
                </a:solidFill>
                <a:latin typeface="Arial Black" pitchFamily="34" charset="0"/>
              </a:rPr>
              <a:t>Commercial Vessels</a:t>
            </a:r>
          </a:p>
        </p:txBody>
      </p:sp>
      <p:sp>
        <p:nvSpPr>
          <p:cNvPr id="11267" name="Rectangle 3"/>
          <p:cNvSpPr>
            <a:spLocks noGrp="1" noChangeArrowheads="1"/>
          </p:cNvSpPr>
          <p:nvPr>
            <p:ph type="body" idx="1"/>
          </p:nvPr>
        </p:nvSpPr>
        <p:spPr>
          <a:xfrm>
            <a:off x="381000" y="1524000"/>
            <a:ext cx="8229600" cy="4525963"/>
          </a:xfrm>
        </p:spPr>
        <p:txBody>
          <a:bodyPr>
            <a:normAutofit/>
          </a:bodyPr>
          <a:lstStyle/>
          <a:p>
            <a:r>
              <a:rPr lang="en-US" sz="2800" dirty="0" smtClean="0"/>
              <a:t>Titled/documented with the US Coast Guard and pay property tax to the Dept of Revenue. </a:t>
            </a:r>
          </a:p>
          <a:p>
            <a:r>
              <a:rPr lang="en-US" sz="2800" dirty="0" smtClean="0"/>
              <a:t>Vessel Name &amp; Port of Call on stern and name on sides of bow. Displays 5-6 digit document number. Should have a DOR sticker in the window.</a:t>
            </a:r>
          </a:p>
          <a:p>
            <a:pPr eaLnBrk="1" hangingPunct="1"/>
            <a:endParaRPr lang="en-US" sz="2800" dirty="0" smtClean="0"/>
          </a:p>
        </p:txBody>
      </p:sp>
      <p:pic>
        <p:nvPicPr>
          <p:cNvPr id="4" name="Picture 3" descr="IMG_2332.JPG"/>
          <p:cNvPicPr>
            <a:picLocks noChangeAspect="1"/>
          </p:cNvPicPr>
          <p:nvPr/>
        </p:nvPicPr>
        <p:blipFill>
          <a:blip r:embed="rId3" cstate="screen"/>
          <a:srcRect/>
          <a:stretch>
            <a:fillRect/>
          </a:stretch>
        </p:blipFill>
        <p:spPr>
          <a:xfrm>
            <a:off x="5314950" y="4038600"/>
            <a:ext cx="3524250" cy="2819400"/>
          </a:xfrm>
          <a:prstGeom prst="rect">
            <a:avLst/>
          </a:prstGeom>
        </p:spPr>
      </p:pic>
      <p:pic>
        <p:nvPicPr>
          <p:cNvPr id="1026" name="Picture 2"/>
          <p:cNvPicPr>
            <a:picLocks noChangeAspect="1" noChangeArrowheads="1"/>
          </p:cNvPicPr>
          <p:nvPr/>
        </p:nvPicPr>
        <p:blipFill>
          <a:blip r:embed="rId4" cstate="screen"/>
          <a:srcRect/>
          <a:stretch>
            <a:fillRect/>
          </a:stretch>
        </p:blipFill>
        <p:spPr bwMode="auto">
          <a:xfrm>
            <a:off x="0" y="3962400"/>
            <a:ext cx="2971800" cy="2637022"/>
          </a:xfrm>
          <a:prstGeom prst="rect">
            <a:avLst/>
          </a:prstGeom>
          <a:noFill/>
          <a:ln w="9525">
            <a:noFill/>
            <a:miter lim="800000"/>
            <a:headEnd/>
            <a:tailEnd/>
          </a:ln>
        </p:spPr>
      </p:pic>
      <p:pic>
        <p:nvPicPr>
          <p:cNvPr id="1027" name="Picture 3"/>
          <p:cNvPicPr>
            <a:picLocks noChangeAspect="1" noChangeArrowheads="1"/>
          </p:cNvPicPr>
          <p:nvPr/>
        </p:nvPicPr>
        <p:blipFill>
          <a:blip r:embed="rId5" cstate="screen"/>
          <a:srcRect/>
          <a:stretch>
            <a:fillRect/>
          </a:stretch>
        </p:blipFill>
        <p:spPr bwMode="auto">
          <a:xfrm>
            <a:off x="2438400" y="4457700"/>
            <a:ext cx="4667250" cy="2400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pPr eaLnBrk="1" hangingPunct="1"/>
            <a:r>
              <a:rPr lang="en-US" dirty="0" smtClean="0">
                <a:solidFill>
                  <a:srgbClr val="FFCC66"/>
                </a:solidFill>
                <a:latin typeface="Arial Black" pitchFamily="34" charset="0"/>
              </a:rPr>
              <a:t>Title &amp; Registration </a:t>
            </a:r>
            <a:br>
              <a:rPr lang="en-US" dirty="0" smtClean="0">
                <a:solidFill>
                  <a:srgbClr val="FFCC66"/>
                </a:solidFill>
                <a:latin typeface="Arial Black" pitchFamily="34" charset="0"/>
              </a:rPr>
            </a:br>
            <a:r>
              <a:rPr lang="en-US" sz="3600" dirty="0" smtClean="0">
                <a:solidFill>
                  <a:srgbClr val="FFCC66"/>
                </a:solidFill>
                <a:latin typeface="Arial Black" pitchFamily="34" charset="0"/>
              </a:rPr>
              <a:t>Large Recreational Vessels</a:t>
            </a:r>
          </a:p>
        </p:txBody>
      </p:sp>
      <p:sp>
        <p:nvSpPr>
          <p:cNvPr id="11267" name="Rectangle 3"/>
          <p:cNvSpPr>
            <a:spLocks noGrp="1" noChangeArrowheads="1"/>
          </p:cNvSpPr>
          <p:nvPr>
            <p:ph type="body" idx="1"/>
          </p:nvPr>
        </p:nvSpPr>
        <p:spPr>
          <a:xfrm>
            <a:off x="457200" y="1295400"/>
            <a:ext cx="8229600" cy="4525963"/>
          </a:xfrm>
        </p:spPr>
        <p:txBody>
          <a:bodyPr>
            <a:normAutofit/>
          </a:bodyPr>
          <a:lstStyle/>
          <a:p>
            <a:r>
              <a:rPr lang="en-US" sz="2800" b="1" dirty="0" smtClean="0"/>
              <a:t>Recreational vessels over 5 tons </a:t>
            </a:r>
            <a:r>
              <a:rPr lang="en-US" sz="2800" dirty="0" smtClean="0"/>
              <a:t>may be titled/documented with the US Coast Guard or titled with the state, at owner’s option.</a:t>
            </a:r>
          </a:p>
          <a:p>
            <a:r>
              <a:rPr lang="en-US" sz="2800" dirty="0" smtClean="0"/>
              <a:t>Vessel Name &amp; Port of Call on stern.  Will have a 5-6 digit document number but usually just on the inside. Registration Sticker but not WN number displayed.</a:t>
            </a:r>
          </a:p>
          <a:p>
            <a:pPr eaLnBrk="1" hangingPunct="1"/>
            <a:endParaRPr lang="en-US" sz="2800" dirty="0" smtClean="0"/>
          </a:p>
        </p:txBody>
      </p:sp>
      <p:pic>
        <p:nvPicPr>
          <p:cNvPr id="1027" name="Picture 3"/>
          <p:cNvPicPr>
            <a:picLocks noChangeAspect="1" noChangeArrowheads="1"/>
          </p:cNvPicPr>
          <p:nvPr/>
        </p:nvPicPr>
        <p:blipFill>
          <a:blip r:embed="rId3" cstate="screen"/>
          <a:srcRect/>
          <a:stretch>
            <a:fillRect/>
          </a:stretch>
        </p:blipFill>
        <p:spPr bwMode="auto">
          <a:xfrm>
            <a:off x="3352800" y="4267200"/>
            <a:ext cx="4829175"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a:bodyPr>
          <a:lstStyle/>
          <a:p>
            <a:pPr eaLnBrk="1" hangingPunct="1"/>
            <a:r>
              <a:rPr lang="en-US" dirty="0" smtClean="0">
                <a:solidFill>
                  <a:srgbClr val="FFCC66"/>
                </a:solidFill>
                <a:latin typeface="Arial Black" pitchFamily="34" charset="0"/>
              </a:rPr>
              <a:t>Title &amp; Registration</a:t>
            </a:r>
          </a:p>
        </p:txBody>
      </p:sp>
      <p:sp>
        <p:nvSpPr>
          <p:cNvPr id="11267" name="Rectangle 3"/>
          <p:cNvSpPr>
            <a:spLocks noGrp="1" noChangeArrowheads="1"/>
          </p:cNvSpPr>
          <p:nvPr>
            <p:ph type="body" idx="1"/>
          </p:nvPr>
        </p:nvSpPr>
        <p:spPr>
          <a:xfrm>
            <a:off x="457200" y="1371600"/>
            <a:ext cx="8229600" cy="1066800"/>
          </a:xfrm>
        </p:spPr>
        <p:txBody>
          <a:bodyPr>
            <a:normAutofit/>
          </a:bodyPr>
          <a:lstStyle/>
          <a:p>
            <a:r>
              <a:rPr lang="en-US" sz="2800" dirty="0" smtClean="0"/>
              <a:t>http://www.st.nmfs.noaa.gov/st1/CoastGuard/index.html</a:t>
            </a:r>
          </a:p>
        </p:txBody>
      </p:sp>
      <p:pic>
        <p:nvPicPr>
          <p:cNvPr id="2050" name="Picture 2"/>
          <p:cNvPicPr>
            <a:picLocks noChangeAspect="1" noChangeArrowheads="1"/>
          </p:cNvPicPr>
          <p:nvPr/>
        </p:nvPicPr>
        <p:blipFill>
          <a:blip r:embed="rId3" cstate="screen"/>
          <a:srcRect/>
          <a:stretch>
            <a:fillRect/>
          </a:stretch>
        </p:blipFill>
        <p:spPr bwMode="auto">
          <a:xfrm>
            <a:off x="914400" y="1962150"/>
            <a:ext cx="7229475" cy="4895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pPr eaLnBrk="1" hangingPunct="1"/>
            <a:r>
              <a:rPr lang="en-US" dirty="0" smtClean="0">
                <a:solidFill>
                  <a:srgbClr val="FFCC66"/>
                </a:solidFill>
                <a:latin typeface="Arial Black" pitchFamily="34" charset="0"/>
              </a:rPr>
              <a:t>Title &amp; Registration for Recreational Vessels</a:t>
            </a:r>
          </a:p>
        </p:txBody>
      </p:sp>
      <p:sp>
        <p:nvSpPr>
          <p:cNvPr id="11267" name="Rectangle 3"/>
          <p:cNvSpPr>
            <a:spLocks noGrp="1" noChangeArrowheads="1"/>
          </p:cNvSpPr>
          <p:nvPr>
            <p:ph type="body" idx="1"/>
          </p:nvPr>
        </p:nvSpPr>
        <p:spPr/>
        <p:txBody>
          <a:bodyPr>
            <a:normAutofit/>
          </a:bodyPr>
          <a:lstStyle/>
          <a:p>
            <a:r>
              <a:rPr lang="en-US" sz="2800" dirty="0" smtClean="0"/>
              <a:t>Recreational vessels over 16’ long are required to be registered with the DOL and display a current registration sticker. They have a WN number displayed on the bow.</a:t>
            </a:r>
          </a:p>
          <a:p>
            <a:pPr eaLnBrk="1" hangingPunct="1">
              <a:buNone/>
            </a:pPr>
            <a:r>
              <a:rPr lang="en-US" sz="2800" dirty="0" smtClean="0"/>
              <a:t> </a:t>
            </a:r>
          </a:p>
        </p:txBody>
      </p:sp>
      <p:pic>
        <p:nvPicPr>
          <p:cNvPr id="3075" name="Picture 3"/>
          <p:cNvPicPr>
            <a:picLocks noChangeAspect="1" noChangeArrowheads="1"/>
          </p:cNvPicPr>
          <p:nvPr/>
        </p:nvPicPr>
        <p:blipFill>
          <a:blip r:embed="rId3" cstate="screen"/>
          <a:srcRect/>
          <a:stretch>
            <a:fillRect/>
          </a:stretch>
        </p:blipFill>
        <p:spPr bwMode="auto">
          <a:xfrm>
            <a:off x="838200" y="3657600"/>
            <a:ext cx="6953250" cy="2790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2343</TotalTime>
  <Words>947</Words>
  <Application>Microsoft Office PowerPoint</Application>
  <PresentationFormat>On-screen Show (4:3)</PresentationFormat>
  <Paragraphs>140</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Slide 1</vt:lpstr>
      <vt:lpstr>Slide 2</vt:lpstr>
      <vt:lpstr>Program Elements</vt:lpstr>
      <vt:lpstr>Program Elements</vt:lpstr>
      <vt:lpstr>Slide 5</vt:lpstr>
      <vt:lpstr>Title &amp; Registration Commercial Vessels</vt:lpstr>
      <vt:lpstr>Title &amp; Registration  Large Recreational Vessels</vt:lpstr>
      <vt:lpstr>Title &amp; Registration</vt:lpstr>
      <vt:lpstr>Title &amp; Registration for Recreational Vessels</vt:lpstr>
      <vt:lpstr>Title &amp; Registration for Tribal Members</vt:lpstr>
      <vt:lpstr>Tips for Investigating</vt:lpstr>
      <vt:lpstr>Finding the Owner</vt:lpstr>
      <vt:lpstr>Disposing of the Boat</vt:lpstr>
      <vt:lpstr>Slide 14</vt:lpstr>
      <vt:lpstr>Slide 15</vt:lpstr>
      <vt:lpstr>Steps for Taking Custody</vt:lpstr>
      <vt:lpstr>Do Agencies have to?</vt:lpstr>
      <vt:lpstr>Other Laws &amp; Options</vt:lpstr>
      <vt:lpstr>Other Laws &amp; Options</vt:lpstr>
      <vt:lpstr>Enforcement Example: Bainbridge Island</vt:lpstr>
      <vt:lpstr>Hull Material of Boats Removed</vt:lpstr>
      <vt:lpstr>Boats to be removed, by length         (as of Jan. 1, 2009)</vt:lpstr>
      <vt:lpstr>Hull Identification Number</vt:lpstr>
    </vt:vector>
  </TitlesOfParts>
  <Company>DNR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mmon490</dc:creator>
  <cp:lastModifiedBy>test</cp:lastModifiedBy>
  <cp:revision>223</cp:revision>
  <dcterms:created xsi:type="dcterms:W3CDTF">2009-01-05T23:03:26Z</dcterms:created>
  <dcterms:modified xsi:type="dcterms:W3CDTF">2011-11-23T17:39:17Z</dcterms:modified>
</cp:coreProperties>
</file>